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</p:sldIdLst>
  <p:sldSz cx="12801600" cy="92360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B7F"/>
    <a:srgbClr val="B2C38B"/>
    <a:srgbClr val="BAC997"/>
    <a:srgbClr val="DEE3CF"/>
    <a:srgbClr val="B1BC8E"/>
    <a:srgbClr val="91A15F"/>
    <a:srgbClr val="DCACF2"/>
    <a:srgbClr val="F7A9A7"/>
    <a:srgbClr val="6089CC"/>
    <a:srgbClr val="84A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53" d="100"/>
          <a:sy n="53" d="100"/>
        </p:scale>
        <p:origin x="12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1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>
                <a:lumMod val="75000"/>
              </a:srgb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Sheet1!$U$35:$W$35</c:f>
                <c:numCache>
                  <c:formatCode>General</c:formatCode>
                  <c:ptCount val="3"/>
                  <c:pt idx="0">
                    <c:v>4.1135953455179147E-2</c:v>
                  </c:pt>
                  <c:pt idx="1">
                    <c:v>8.445116932287014E-2</c:v>
                  </c:pt>
                  <c:pt idx="2">
                    <c:v>9.2915732431775606E-3</c:v>
                  </c:pt>
                </c:numCache>
              </c:numRef>
            </c:plus>
            <c:minus>
              <c:numRef>
                <c:f>Sheet1!$U$35:$W$35</c:f>
                <c:numCache>
                  <c:formatCode>General</c:formatCode>
                  <c:ptCount val="3"/>
                  <c:pt idx="0">
                    <c:v>4.1135953455179147E-2</c:v>
                  </c:pt>
                  <c:pt idx="1">
                    <c:v>8.445116932287014E-2</c:v>
                  </c:pt>
                  <c:pt idx="2">
                    <c:v>9.2915732431775606E-3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Sheet1!$U$33:$W$33</c:f>
              <c:strCache>
                <c:ptCount val="3"/>
                <c:pt idx="0">
                  <c:v>DE</c:v>
                </c:pt>
                <c:pt idx="1">
                  <c:v>FE</c:v>
                </c:pt>
                <c:pt idx="2">
                  <c:v>FA</c:v>
                </c:pt>
              </c:strCache>
            </c:strRef>
          </c:cat>
          <c:val>
            <c:numRef>
              <c:f>Sheet1!$U$34:$W$34</c:f>
              <c:numCache>
                <c:formatCode>General</c:formatCode>
                <c:ptCount val="3"/>
                <c:pt idx="0">
                  <c:v>0.60666666666666658</c:v>
                </c:pt>
                <c:pt idx="1">
                  <c:v>0.40983333333333327</c:v>
                </c:pt>
                <c:pt idx="2">
                  <c:v>8.2500000000000004E-2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66-4A7B-85A6-3426BA1BB3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2785520"/>
        <c:axId val="392784208"/>
      </c:barChart>
      <c:catAx>
        <c:axId val="39278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92784208"/>
        <c:crosses val="autoZero"/>
        <c:auto val="1"/>
        <c:lblAlgn val="ctr"/>
        <c:lblOffset val="100"/>
        <c:noMultiLvlLbl val="0"/>
      </c:catAx>
      <c:valAx>
        <c:axId val="39278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1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Absorbance </a:t>
                </a:r>
                <a:r>
                  <a:rPr lang="en-US" sz="1100" baseline="-250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492nm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39270924467774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92785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Arachidonic acid</c:v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'[new MIC AA...xlsx]Results (2)'!$E$12:$E$16</c:f>
                <c:numCache>
                  <c:formatCode>General</c:formatCode>
                  <c:ptCount val="5"/>
                  <c:pt idx="0">
                    <c:v>3.2600050406911243</c:v>
                  </c:pt>
                  <c:pt idx="1">
                    <c:v>6.7148077588069492</c:v>
                  </c:pt>
                  <c:pt idx="2">
                    <c:v>9.4422681715911043</c:v>
                  </c:pt>
                  <c:pt idx="3">
                    <c:v>8.4709237949294707</c:v>
                  </c:pt>
                  <c:pt idx="4">
                    <c:v>11.840542432294008</c:v>
                  </c:pt>
                </c:numCache>
              </c:numRef>
            </c:plus>
            <c:minus>
              <c:numRef>
                <c:f>'[new MIC AA...xlsx]Results (2)'!$E$12:$E$16</c:f>
                <c:numCache>
                  <c:formatCode>General</c:formatCode>
                  <c:ptCount val="5"/>
                  <c:pt idx="0">
                    <c:v>3.2600050406911243</c:v>
                  </c:pt>
                  <c:pt idx="1">
                    <c:v>6.7148077588069492</c:v>
                  </c:pt>
                  <c:pt idx="2">
                    <c:v>9.4422681715911043</c:v>
                  </c:pt>
                  <c:pt idx="3">
                    <c:v>8.4709237949294707</c:v>
                  </c:pt>
                  <c:pt idx="4">
                    <c:v>11.840542432294008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'[new MIC AA...xlsx]Results (2)'!$C$12:$C$16</c:f>
              <c:numCache>
                <c:formatCode>General</c:formatCode>
                <c:ptCount val="5"/>
                <c:pt idx="0">
                  <c:v>0.125</c:v>
                </c:pt>
                <c:pt idx="1">
                  <c:v>0.25</c:v>
                </c:pt>
                <c:pt idx="2">
                  <c:v>0.5</c:v>
                </c:pt>
                <c:pt idx="3">
                  <c:v>1</c:v>
                </c:pt>
                <c:pt idx="4">
                  <c:v>2</c:v>
                </c:pt>
              </c:numCache>
            </c:numRef>
          </c:cat>
          <c:val>
            <c:numRef>
              <c:f>'[new MIC AA...xlsx]Results (2)'!$D$12:$D$16</c:f>
              <c:numCache>
                <c:formatCode>General</c:formatCode>
                <c:ptCount val="5"/>
                <c:pt idx="0">
                  <c:v>-25.576448266719687</c:v>
                </c:pt>
                <c:pt idx="1">
                  <c:v>-25.625745675084517</c:v>
                </c:pt>
                <c:pt idx="2">
                  <c:v>-12.793713130509694</c:v>
                </c:pt>
                <c:pt idx="3">
                  <c:v>42.996538662451172</c:v>
                </c:pt>
                <c:pt idx="4">
                  <c:v>39.600246050160933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E9-48FB-BF4C-6265FE20DC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54203504"/>
        <c:axId val="1554200240"/>
      </c:barChart>
      <c:catAx>
        <c:axId val="15542035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AA </a:t>
                </a:r>
                <a:r>
                  <a:rPr lang="en-US" sz="11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Concentration </a:t>
                </a:r>
                <a:r>
                  <a:rPr lang="en-US" sz="1100" b="0" i="0" u="none" strike="noStrike" baseline="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µg mL</a:t>
                </a:r>
                <a:r>
                  <a:rPr lang="en-US" sz="1100" b="0" i="0" u="none" strike="noStrike" baseline="3000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endParaRPr lang="en-US" sz="11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1581582302212217"/>
              <c:y val="0.906458151064450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54200240"/>
        <c:crosses val="autoZero"/>
        <c:auto val="1"/>
        <c:lblAlgn val="ctr"/>
        <c:lblOffset val="100"/>
        <c:noMultiLvlLbl val="0"/>
      </c:catAx>
      <c:valAx>
        <c:axId val="1554200240"/>
        <c:scaling>
          <c:orientation val="minMax"/>
          <c:max val="60"/>
          <c:min val="-50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1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r>
                  <a:rPr lang="en-US" sz="1100" baseline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Reduction in </a:t>
                </a:r>
                <a:r>
                  <a:rPr lang="en-US" sz="1100" baseline="0" dirty="0" smtClean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Metabolic Activity</a:t>
                </a:r>
                <a:endParaRPr lang="en-US" sz="11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2493435821661415E-2"/>
              <c:y val="0.134943524877108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542035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2"/>
          <c:order val="2"/>
          <c:tx>
            <c:strRef>
              <c:f>Results!$AC$2</c:f>
              <c:strCache>
                <c:ptCount val="1"/>
                <c:pt idx="0">
                  <c:v>FLU + 1mM AA</c:v>
                </c:pt>
              </c:strCache>
            </c:strRef>
          </c:tx>
          <c:spPr>
            <a:ln w="38100" cap="rnd">
              <a:solidFill>
                <a:schemeClr val="accent3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3">
                  <a:lumMod val="50000"/>
                </a:schemeClr>
              </a:solidFill>
              <a:ln w="9525">
                <a:solidFill>
                  <a:schemeClr val="accent3">
                    <a:lumMod val="50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Results!$AE$5:$AE$11</c:f>
                <c:numCache>
                  <c:formatCode>General</c:formatCode>
                  <c:ptCount val="7"/>
                  <c:pt idx="0">
                    <c:v>2.8493425112650503</c:v>
                  </c:pt>
                  <c:pt idx="1">
                    <c:v>6.1830993593069632</c:v>
                  </c:pt>
                  <c:pt idx="2">
                    <c:v>0.96584592479378417</c:v>
                  </c:pt>
                  <c:pt idx="3">
                    <c:v>1.5579611954678889</c:v>
                  </c:pt>
                  <c:pt idx="4">
                    <c:v>3.5250582268891137</c:v>
                  </c:pt>
                  <c:pt idx="5">
                    <c:v>1.9104767748037019</c:v>
                  </c:pt>
                  <c:pt idx="6">
                    <c:v>5.0814522397748592</c:v>
                  </c:pt>
                </c:numCache>
              </c:numRef>
            </c:plus>
            <c:minus>
              <c:numRef>
                <c:f>Results!$AE$5:$AE$11</c:f>
                <c:numCache>
                  <c:formatCode>General</c:formatCode>
                  <c:ptCount val="7"/>
                  <c:pt idx="0">
                    <c:v>2.8493425112650503</c:v>
                  </c:pt>
                  <c:pt idx="1">
                    <c:v>6.1830993593069632</c:v>
                  </c:pt>
                  <c:pt idx="2">
                    <c:v>0.96584592479378417</c:v>
                  </c:pt>
                  <c:pt idx="3">
                    <c:v>1.5579611954678889</c:v>
                  </c:pt>
                  <c:pt idx="4">
                    <c:v>3.5250582268891137</c:v>
                  </c:pt>
                  <c:pt idx="5">
                    <c:v>1.9104767748037019</c:v>
                  </c:pt>
                  <c:pt idx="6">
                    <c:v>5.0814522397748592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Results!$W$5:$W$11</c:f>
              <c:numCache>
                <c:formatCode>General</c:formatCode>
                <c:ptCount val="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  <c:pt idx="5">
                  <c:v>16</c:v>
                </c:pt>
                <c:pt idx="6">
                  <c:v>32</c:v>
                </c:pt>
              </c:numCache>
            </c:numRef>
          </c:cat>
          <c:val>
            <c:numRef>
              <c:f>Results!$AD$5:$AD$11</c:f>
              <c:numCache>
                <c:formatCode>General</c:formatCode>
                <c:ptCount val="7"/>
                <c:pt idx="0">
                  <c:v>95.498874718679673</c:v>
                </c:pt>
                <c:pt idx="1">
                  <c:v>89.090542778551779</c:v>
                </c:pt>
                <c:pt idx="2">
                  <c:v>86.456043956043956</c:v>
                </c:pt>
                <c:pt idx="3">
                  <c:v>87.554945054945051</c:v>
                </c:pt>
                <c:pt idx="4">
                  <c:v>89.423076923076906</c:v>
                </c:pt>
                <c:pt idx="5">
                  <c:v>87.390109890109898</c:v>
                </c:pt>
                <c:pt idx="6">
                  <c:v>85.796703296703299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FB4-40D2-BAE2-2F05A165B31A}"/>
            </c:ext>
          </c:extLst>
        </c:ser>
        <c:ser>
          <c:idx val="4"/>
          <c:order val="4"/>
          <c:tx>
            <c:strRef>
              <c:f>Results!$AE$15</c:f>
              <c:strCache>
                <c:ptCount val="1"/>
                <c:pt idx="0">
                  <c:v>FLU</c:v>
                </c:pt>
              </c:strCache>
            </c:strRef>
          </c:tx>
          <c:spPr>
            <a:ln w="38100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star"/>
            <c:size val="8"/>
            <c:spPr>
              <a:solidFill>
                <a:schemeClr val="accent2">
                  <a:lumMod val="75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Results!$AG$18:$AG$24</c:f>
                <c:numCache>
                  <c:formatCode>General</c:formatCode>
                  <c:ptCount val="7"/>
                  <c:pt idx="0">
                    <c:v>6.5646888406254673</c:v>
                  </c:pt>
                  <c:pt idx="1">
                    <c:v>10.651868242611162</c:v>
                  </c:pt>
                  <c:pt idx="2">
                    <c:v>9.4979035632683662</c:v>
                  </c:pt>
                  <c:pt idx="3">
                    <c:v>9.5161713171170934</c:v>
                  </c:pt>
                  <c:pt idx="4">
                    <c:v>12.082686096546379</c:v>
                  </c:pt>
                  <c:pt idx="5">
                    <c:v>10.587177699888009</c:v>
                  </c:pt>
                  <c:pt idx="6">
                    <c:v>10.824015482470477</c:v>
                  </c:pt>
                </c:numCache>
              </c:numRef>
            </c:plus>
            <c:minus>
              <c:numRef>
                <c:f>Results!$AG$18:$AG$24</c:f>
                <c:numCache>
                  <c:formatCode>General</c:formatCode>
                  <c:ptCount val="7"/>
                  <c:pt idx="0">
                    <c:v>6.5646888406254673</c:v>
                  </c:pt>
                  <c:pt idx="1">
                    <c:v>10.651868242611162</c:v>
                  </c:pt>
                  <c:pt idx="2">
                    <c:v>9.4979035632683662</c:v>
                  </c:pt>
                  <c:pt idx="3">
                    <c:v>9.5161713171170934</c:v>
                  </c:pt>
                  <c:pt idx="4">
                    <c:v>12.082686096546379</c:v>
                  </c:pt>
                  <c:pt idx="5">
                    <c:v>10.587177699888009</c:v>
                  </c:pt>
                  <c:pt idx="6">
                    <c:v>10.824015482470477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Results!$W$5:$W$11</c:f>
              <c:numCache>
                <c:formatCode>General</c:formatCode>
                <c:ptCount val="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8</c:v>
                </c:pt>
                <c:pt idx="5">
                  <c:v>16</c:v>
                </c:pt>
                <c:pt idx="6">
                  <c:v>32</c:v>
                </c:pt>
              </c:numCache>
            </c:numRef>
          </c:cat>
          <c:val>
            <c:numRef>
              <c:f>Results!$AF$18:$AF$24</c:f>
              <c:numCache>
                <c:formatCode>General</c:formatCode>
                <c:ptCount val="7"/>
                <c:pt idx="0">
                  <c:v>39.740916511124048</c:v>
                </c:pt>
                <c:pt idx="1">
                  <c:v>36.443718078753584</c:v>
                </c:pt>
                <c:pt idx="2">
                  <c:v>55.326166869722307</c:v>
                </c:pt>
                <c:pt idx="3">
                  <c:v>51.454686083987013</c:v>
                </c:pt>
                <c:pt idx="4">
                  <c:v>45.521775466477813</c:v>
                </c:pt>
                <c:pt idx="5">
                  <c:v>49.674253245389231</c:v>
                </c:pt>
                <c:pt idx="6">
                  <c:v>53.403526566279155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FB4-40D2-BAE2-2F05A165B3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26308896"/>
        <c:axId val="-142631324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v>1 mM EPA</c:v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star"/>
                  <c:size val="7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Results!$E$21:$E$29</c15:sqref>
                          </c15:formulaRef>
                        </c:ext>
                      </c:extLst>
                      <c:numCache>
                        <c:formatCode>General</c:formatCode>
                        <c:ptCount val="9"/>
                        <c:pt idx="0">
                          <c:v>20.821198650426769</c:v>
                        </c:pt>
                        <c:pt idx="1">
                          <c:v>2.3190468318473134</c:v>
                        </c:pt>
                        <c:pt idx="2">
                          <c:v>2.6486850143052116</c:v>
                        </c:pt>
                        <c:pt idx="3">
                          <c:v>2.3630046589605609</c:v>
                        </c:pt>
                        <c:pt idx="4">
                          <c:v>5.2464489168859973</c:v>
                        </c:pt>
                        <c:pt idx="5">
                          <c:v>2.1488056333048564</c:v>
                        </c:pt>
                        <c:pt idx="6">
                          <c:v>1.24061351082474</c:v>
                        </c:pt>
                        <c:pt idx="7">
                          <c:v>1.4126179307894609</c:v>
                        </c:pt>
                        <c:pt idx="8">
                          <c:v>0.43349284179103198</c:v>
                        </c:pt>
                      </c:numCache>
                    </c:numRef>
                  </c:plus>
                  <c:minus>
                    <c:numRef>
                      <c:extLst>
                        <c:ext uri="{02D57815-91ED-43cb-92C2-25804820EDAC}">
                          <c15:formulaRef>
                            <c15:sqref>Results!$E$21:$E$29</c15:sqref>
                          </c15:formulaRef>
                        </c:ext>
                      </c:extLst>
                      <c:numCache>
                        <c:formatCode>General</c:formatCode>
                        <c:ptCount val="9"/>
                        <c:pt idx="0">
                          <c:v>20.821198650426769</c:v>
                        </c:pt>
                        <c:pt idx="1">
                          <c:v>2.3190468318473134</c:v>
                        </c:pt>
                        <c:pt idx="2">
                          <c:v>2.6486850143052116</c:v>
                        </c:pt>
                        <c:pt idx="3">
                          <c:v>2.3630046589605609</c:v>
                        </c:pt>
                        <c:pt idx="4">
                          <c:v>5.2464489168859973</c:v>
                        </c:pt>
                        <c:pt idx="5">
                          <c:v>2.1488056333048564</c:v>
                        </c:pt>
                        <c:pt idx="6">
                          <c:v>1.24061351082474</c:v>
                        </c:pt>
                        <c:pt idx="7">
                          <c:v>1.4126179307894609</c:v>
                        </c:pt>
                        <c:pt idx="8">
                          <c:v>0.43349284179103198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numRef>
                    <c:extLst>
                      <c:ext uri="{02D57815-91ED-43cb-92C2-25804820EDAC}">
                        <c15:formulaRef>
                          <c15:sqref>Results!$W$5:$W$11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0.5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  <c:pt idx="4">
                        <c:v>8</c:v>
                      </c:pt>
                      <c:pt idx="5">
                        <c:v>16</c:v>
                      </c:pt>
                      <c:pt idx="6">
                        <c:v>32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Results!$D$21:$D$27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76.215182960131074</c:v>
                      </c:pt>
                      <c:pt idx="1">
                        <c:v>90.90660841070455</c:v>
                      </c:pt>
                      <c:pt idx="2">
                        <c:v>87.575095576187891</c:v>
                      </c:pt>
                      <c:pt idx="3">
                        <c:v>88.175860185690865</c:v>
                      </c:pt>
                      <c:pt idx="4">
                        <c:v>90.578918623702904</c:v>
                      </c:pt>
                      <c:pt idx="5">
                        <c:v>85.718186783178609</c:v>
                      </c:pt>
                      <c:pt idx="6">
                        <c:v>89.923539049699613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3FB4-40D2-BAE2-2F05A165B31A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v>without 1 mM EPA</c:v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7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Results!$J$21:$J$29</c15:sqref>
                          </c15:formulaRef>
                        </c:ext>
                      </c:extLst>
                      <c:numCache>
                        <c:formatCode>General</c:formatCode>
                        <c:ptCount val="9"/>
                        <c:pt idx="0">
                          <c:v>7.4802566240898685</c:v>
                        </c:pt>
                        <c:pt idx="1">
                          <c:v>9.9316678495129427</c:v>
                        </c:pt>
                        <c:pt idx="2">
                          <c:v>3.3750987559760537</c:v>
                        </c:pt>
                        <c:pt idx="3">
                          <c:v>12.635192988398545</c:v>
                        </c:pt>
                        <c:pt idx="4">
                          <c:v>12.63873354749189</c:v>
                        </c:pt>
                        <c:pt idx="5">
                          <c:v>15.647258814720578</c:v>
                        </c:pt>
                        <c:pt idx="6">
                          <c:v>9.0119656285453491</c:v>
                        </c:pt>
                        <c:pt idx="7">
                          <c:v>2.4540297038406349</c:v>
                        </c:pt>
                        <c:pt idx="8">
                          <c:v>1.3243425071526127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Results!$J$21:$J$29</c15:sqref>
                          </c15:formulaRef>
                        </c:ext>
                      </c:extLst>
                      <c:numCache>
                        <c:formatCode>General</c:formatCode>
                        <c:ptCount val="9"/>
                        <c:pt idx="0">
                          <c:v>7.4802566240898685</c:v>
                        </c:pt>
                        <c:pt idx="1">
                          <c:v>9.9316678495129427</c:v>
                        </c:pt>
                        <c:pt idx="2">
                          <c:v>3.3750987559760537</c:v>
                        </c:pt>
                        <c:pt idx="3">
                          <c:v>12.635192988398545</c:v>
                        </c:pt>
                        <c:pt idx="4">
                          <c:v>12.63873354749189</c:v>
                        </c:pt>
                        <c:pt idx="5">
                          <c:v>15.647258814720578</c:v>
                        </c:pt>
                        <c:pt idx="6">
                          <c:v>9.0119656285453491</c:v>
                        </c:pt>
                        <c:pt idx="7">
                          <c:v>2.4540297038406349</c:v>
                        </c:pt>
                        <c:pt idx="8">
                          <c:v>1.3243425071526127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Results!$W$5:$W$11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0.5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  <c:pt idx="4">
                        <c:v>8</c:v>
                      </c:pt>
                      <c:pt idx="5">
                        <c:v>16</c:v>
                      </c:pt>
                      <c:pt idx="6">
                        <c:v>32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Results!$I$21:$I$27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40.278536318951403</c:v>
                      </c:pt>
                      <c:pt idx="1">
                        <c:v>40.442381212452226</c:v>
                      </c:pt>
                      <c:pt idx="2">
                        <c:v>46.613872200983074</c:v>
                      </c:pt>
                      <c:pt idx="3">
                        <c:v>45.903877662479523</c:v>
                      </c:pt>
                      <c:pt idx="4">
                        <c:v>45.521572910977603</c:v>
                      </c:pt>
                      <c:pt idx="5">
                        <c:v>44.15619879847079</c:v>
                      </c:pt>
                      <c:pt idx="6">
                        <c:v>47.815401419989087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3FB4-40D2-BAE2-2F05A165B31A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v>without 1 mM AA</c:v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errBars>
                  <c:errDir val="y"/>
                  <c:errBarType val="both"/>
                  <c:errValType val="cust"/>
                  <c:noEndCap val="0"/>
                  <c:pl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Results!$Y$5:$Y$11</c15:sqref>
                          </c15:formulaRef>
                        </c:ext>
                      </c:extLst>
                      <c:numCache>
                        <c:formatCode>General</c:formatCode>
                        <c:ptCount val="7"/>
                        <c:pt idx="0">
                          <c:v>8.5125832969287867</c:v>
                        </c:pt>
                        <c:pt idx="1">
                          <c:v>13.920522415857629</c:v>
                        </c:pt>
                        <c:pt idx="2">
                          <c:v>10.4</c:v>
                        </c:pt>
                        <c:pt idx="3">
                          <c:v>4.4260620600321605</c:v>
                        </c:pt>
                        <c:pt idx="4">
                          <c:v>13.23</c:v>
                        </c:pt>
                        <c:pt idx="5">
                          <c:v>11.6</c:v>
                        </c:pt>
                        <c:pt idx="6">
                          <c:v>12.1</c:v>
                        </c:pt>
                      </c:numCache>
                    </c:numRef>
                  </c:plus>
                  <c:minus>
                    <c:numRef>
                      <c:extLst xmlns:c15="http://schemas.microsoft.com/office/drawing/2012/chart">
                        <c:ext xmlns:c15="http://schemas.microsoft.com/office/drawing/2012/chart" uri="{02D57815-91ED-43cb-92C2-25804820EDAC}">
                          <c15:formulaRef>
                            <c15:sqref>Results!$Y$5:$Y$11</c15:sqref>
                          </c15:formulaRef>
                        </c:ext>
                      </c:extLst>
                      <c:numCache>
                        <c:formatCode>General</c:formatCode>
                        <c:ptCount val="7"/>
                        <c:pt idx="0">
                          <c:v>8.5125832969287867</c:v>
                        </c:pt>
                        <c:pt idx="1">
                          <c:v>13.920522415857629</c:v>
                        </c:pt>
                        <c:pt idx="2">
                          <c:v>10.4</c:v>
                        </c:pt>
                        <c:pt idx="3">
                          <c:v>4.4260620600321605</c:v>
                        </c:pt>
                        <c:pt idx="4">
                          <c:v>13.23</c:v>
                        </c:pt>
                        <c:pt idx="5">
                          <c:v>11.6</c:v>
                        </c:pt>
                        <c:pt idx="6">
                          <c:v>12.1</c:v>
                        </c:pt>
                      </c:numCache>
                    </c:numRef>
                  </c:minus>
                  <c:spPr>
                    <a:noFill/>
                    <a:ln w="952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round/>
                    </a:ln>
                    <a:effectLst/>
                  </c:spPr>
                </c:errBar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Results!$W$5:$W$11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0.5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4</c:v>
                      </c:pt>
                      <c:pt idx="4">
                        <c:v>8</c:v>
                      </c:pt>
                      <c:pt idx="5">
                        <c:v>16</c:v>
                      </c:pt>
                      <c:pt idx="6">
                        <c:v>32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Results!$X$5:$X$11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39.203296703296694</c:v>
                      </c:pt>
                      <c:pt idx="1">
                        <c:v>32.445054945054935</c:v>
                      </c:pt>
                      <c:pt idx="2">
                        <c:v>55.33</c:v>
                      </c:pt>
                      <c:pt idx="3">
                        <c:v>57.005494505494504</c:v>
                      </c:pt>
                      <c:pt idx="4">
                        <c:v>45.51</c:v>
                      </c:pt>
                      <c:pt idx="5">
                        <c:v>49.67</c:v>
                      </c:pt>
                      <c:pt idx="6">
                        <c:v>53.4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3FB4-40D2-BAE2-2F05A165B31A}"/>
                  </c:ext>
                </c:extLst>
              </c15:ser>
            </c15:filteredLineSeries>
          </c:ext>
        </c:extLst>
      </c:lineChart>
      <c:catAx>
        <c:axId val="-14263088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1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Fluconazole</a:t>
                </a:r>
                <a:r>
                  <a:rPr lang="en-US" sz="1100" baseline="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concentration µg mL</a:t>
                </a:r>
                <a:r>
                  <a:rPr lang="en-US" sz="1100" baseline="30000" dirty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</a:p>
            </c:rich>
          </c:tx>
          <c:layout>
            <c:manualLayout>
              <c:xMode val="edge"/>
              <c:yMode val="edge"/>
              <c:x val="0.3461975384934175"/>
              <c:y val="0.83418025688252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426313248"/>
        <c:crosses val="autoZero"/>
        <c:auto val="1"/>
        <c:lblAlgn val="ctr"/>
        <c:lblOffset val="100"/>
        <c:noMultiLvlLbl val="0"/>
      </c:catAx>
      <c:valAx>
        <c:axId val="-1426313248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10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 Reduction in Metabolic</a:t>
                </a:r>
                <a:r>
                  <a:rPr lang="en-US" sz="11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Activity </a:t>
                </a:r>
                <a:endParaRPr lang="en-US" sz="110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6678643041361501E-2"/>
              <c:y val="7.321977609941614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42630889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11553"/>
            <a:ext cx="10881360" cy="3215522"/>
          </a:xfrm>
        </p:spPr>
        <p:txBody>
          <a:bodyPr anchor="b"/>
          <a:lstStyle>
            <a:lvl1pPr algn="ctr">
              <a:defRPr sz="808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851078"/>
            <a:ext cx="9601200" cy="2229913"/>
          </a:xfrm>
        </p:spPr>
        <p:txBody>
          <a:bodyPr/>
          <a:lstStyle>
            <a:lvl1pPr marL="0" indent="0" algn="ctr">
              <a:buNone/>
              <a:defRPr sz="3232"/>
            </a:lvl1pPr>
            <a:lvl2pPr marL="615757" indent="0" algn="ctr">
              <a:buNone/>
              <a:defRPr sz="2694"/>
            </a:lvl2pPr>
            <a:lvl3pPr marL="1231514" indent="0" algn="ctr">
              <a:buNone/>
              <a:defRPr sz="2424"/>
            </a:lvl3pPr>
            <a:lvl4pPr marL="1847271" indent="0" algn="ctr">
              <a:buNone/>
              <a:defRPr sz="2155"/>
            </a:lvl4pPr>
            <a:lvl5pPr marL="2463028" indent="0" algn="ctr">
              <a:buNone/>
              <a:defRPr sz="2155"/>
            </a:lvl5pPr>
            <a:lvl6pPr marL="3078785" indent="0" algn="ctr">
              <a:buNone/>
              <a:defRPr sz="2155"/>
            </a:lvl6pPr>
            <a:lvl7pPr marL="3694542" indent="0" algn="ctr">
              <a:buNone/>
              <a:defRPr sz="2155"/>
            </a:lvl7pPr>
            <a:lvl8pPr marL="4310299" indent="0" algn="ctr">
              <a:buNone/>
              <a:defRPr sz="2155"/>
            </a:lvl8pPr>
            <a:lvl9pPr marL="4926056" indent="0" algn="ctr">
              <a:buNone/>
              <a:defRPr sz="2155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27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491735"/>
            <a:ext cx="2760345" cy="78271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491735"/>
            <a:ext cx="8121015" cy="782714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9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0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02607"/>
            <a:ext cx="11041380" cy="3841950"/>
          </a:xfrm>
        </p:spPr>
        <p:txBody>
          <a:bodyPr anchor="b"/>
          <a:lstStyle>
            <a:lvl1pPr>
              <a:defRPr sz="808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180904"/>
            <a:ext cx="11041380" cy="2020391"/>
          </a:xfrm>
        </p:spPr>
        <p:txBody>
          <a:bodyPr/>
          <a:lstStyle>
            <a:lvl1pPr marL="0" indent="0">
              <a:buNone/>
              <a:defRPr sz="3232">
                <a:solidFill>
                  <a:schemeClr val="tx1"/>
                </a:solidFill>
              </a:defRPr>
            </a:lvl1pPr>
            <a:lvl2pPr marL="615757" indent="0">
              <a:buNone/>
              <a:defRPr sz="2694">
                <a:solidFill>
                  <a:schemeClr val="tx1">
                    <a:tint val="75000"/>
                  </a:schemeClr>
                </a:solidFill>
              </a:defRPr>
            </a:lvl2pPr>
            <a:lvl3pPr marL="1231514" indent="0">
              <a:buNone/>
              <a:defRPr sz="2424">
                <a:solidFill>
                  <a:schemeClr val="tx1">
                    <a:tint val="75000"/>
                  </a:schemeClr>
                </a:solidFill>
              </a:defRPr>
            </a:lvl3pPr>
            <a:lvl4pPr marL="1847271" indent="0">
              <a:buNone/>
              <a:defRPr sz="2155">
                <a:solidFill>
                  <a:schemeClr val="tx1">
                    <a:tint val="75000"/>
                  </a:schemeClr>
                </a:solidFill>
              </a:defRPr>
            </a:lvl4pPr>
            <a:lvl5pPr marL="2463028" indent="0">
              <a:buNone/>
              <a:defRPr sz="2155">
                <a:solidFill>
                  <a:schemeClr val="tx1">
                    <a:tint val="75000"/>
                  </a:schemeClr>
                </a:solidFill>
              </a:defRPr>
            </a:lvl5pPr>
            <a:lvl6pPr marL="3078785" indent="0">
              <a:buNone/>
              <a:defRPr sz="2155">
                <a:solidFill>
                  <a:schemeClr val="tx1">
                    <a:tint val="75000"/>
                  </a:schemeClr>
                </a:solidFill>
              </a:defRPr>
            </a:lvl6pPr>
            <a:lvl7pPr marL="3694542" indent="0">
              <a:buNone/>
              <a:defRPr sz="2155">
                <a:solidFill>
                  <a:schemeClr val="tx1">
                    <a:tint val="75000"/>
                  </a:schemeClr>
                </a:solidFill>
              </a:defRPr>
            </a:lvl7pPr>
            <a:lvl8pPr marL="4310299" indent="0">
              <a:buNone/>
              <a:defRPr sz="2155">
                <a:solidFill>
                  <a:schemeClr val="tx1">
                    <a:tint val="75000"/>
                  </a:schemeClr>
                </a:solidFill>
              </a:defRPr>
            </a:lvl8pPr>
            <a:lvl9pPr marL="4926056" indent="0">
              <a:buNone/>
              <a:defRPr sz="21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458677"/>
            <a:ext cx="5440680" cy="58602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458677"/>
            <a:ext cx="5440680" cy="58602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5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491738"/>
            <a:ext cx="11041380" cy="17852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264122"/>
            <a:ext cx="5415676" cy="1109611"/>
          </a:xfrm>
        </p:spPr>
        <p:txBody>
          <a:bodyPr anchor="b"/>
          <a:lstStyle>
            <a:lvl1pPr marL="0" indent="0">
              <a:buNone/>
              <a:defRPr sz="3232" b="1"/>
            </a:lvl1pPr>
            <a:lvl2pPr marL="615757" indent="0">
              <a:buNone/>
              <a:defRPr sz="2694" b="1"/>
            </a:lvl2pPr>
            <a:lvl3pPr marL="1231514" indent="0">
              <a:buNone/>
              <a:defRPr sz="2424" b="1"/>
            </a:lvl3pPr>
            <a:lvl4pPr marL="1847271" indent="0">
              <a:buNone/>
              <a:defRPr sz="2155" b="1"/>
            </a:lvl4pPr>
            <a:lvl5pPr marL="2463028" indent="0">
              <a:buNone/>
              <a:defRPr sz="2155" b="1"/>
            </a:lvl5pPr>
            <a:lvl6pPr marL="3078785" indent="0">
              <a:buNone/>
              <a:defRPr sz="2155" b="1"/>
            </a:lvl6pPr>
            <a:lvl7pPr marL="3694542" indent="0">
              <a:buNone/>
              <a:defRPr sz="2155" b="1"/>
            </a:lvl7pPr>
            <a:lvl8pPr marL="4310299" indent="0">
              <a:buNone/>
              <a:defRPr sz="2155" b="1"/>
            </a:lvl8pPr>
            <a:lvl9pPr marL="4926056" indent="0">
              <a:buNone/>
              <a:defRPr sz="2155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373733"/>
            <a:ext cx="5415676" cy="496225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264122"/>
            <a:ext cx="5442347" cy="1109611"/>
          </a:xfrm>
        </p:spPr>
        <p:txBody>
          <a:bodyPr anchor="b"/>
          <a:lstStyle>
            <a:lvl1pPr marL="0" indent="0">
              <a:buNone/>
              <a:defRPr sz="3232" b="1"/>
            </a:lvl1pPr>
            <a:lvl2pPr marL="615757" indent="0">
              <a:buNone/>
              <a:defRPr sz="2694" b="1"/>
            </a:lvl2pPr>
            <a:lvl3pPr marL="1231514" indent="0">
              <a:buNone/>
              <a:defRPr sz="2424" b="1"/>
            </a:lvl3pPr>
            <a:lvl4pPr marL="1847271" indent="0">
              <a:buNone/>
              <a:defRPr sz="2155" b="1"/>
            </a:lvl4pPr>
            <a:lvl5pPr marL="2463028" indent="0">
              <a:buNone/>
              <a:defRPr sz="2155" b="1"/>
            </a:lvl5pPr>
            <a:lvl6pPr marL="3078785" indent="0">
              <a:buNone/>
              <a:defRPr sz="2155" b="1"/>
            </a:lvl6pPr>
            <a:lvl7pPr marL="3694542" indent="0">
              <a:buNone/>
              <a:defRPr sz="2155" b="1"/>
            </a:lvl7pPr>
            <a:lvl8pPr marL="4310299" indent="0">
              <a:buNone/>
              <a:defRPr sz="2155" b="1"/>
            </a:lvl8pPr>
            <a:lvl9pPr marL="4926056" indent="0">
              <a:buNone/>
              <a:defRPr sz="2155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373733"/>
            <a:ext cx="5442347" cy="496225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77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22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6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15738"/>
            <a:ext cx="4128849" cy="2155084"/>
          </a:xfrm>
        </p:spPr>
        <p:txBody>
          <a:bodyPr anchor="b"/>
          <a:lstStyle>
            <a:lvl1pPr>
              <a:defRPr sz="431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29826"/>
            <a:ext cx="6480810" cy="6563600"/>
          </a:xfrm>
        </p:spPr>
        <p:txBody>
          <a:bodyPr/>
          <a:lstStyle>
            <a:lvl1pPr>
              <a:defRPr sz="4310"/>
            </a:lvl1pPr>
            <a:lvl2pPr>
              <a:defRPr sz="3771"/>
            </a:lvl2pPr>
            <a:lvl3pPr>
              <a:defRPr sz="3232"/>
            </a:lvl3pPr>
            <a:lvl4pPr>
              <a:defRPr sz="2694"/>
            </a:lvl4pPr>
            <a:lvl5pPr>
              <a:defRPr sz="2694"/>
            </a:lvl5pPr>
            <a:lvl6pPr>
              <a:defRPr sz="2694"/>
            </a:lvl6pPr>
            <a:lvl7pPr>
              <a:defRPr sz="2694"/>
            </a:lvl7pPr>
            <a:lvl8pPr>
              <a:defRPr sz="2694"/>
            </a:lvl8pPr>
            <a:lvl9pPr>
              <a:defRPr sz="269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770823"/>
            <a:ext cx="4128849" cy="5133291"/>
          </a:xfrm>
        </p:spPr>
        <p:txBody>
          <a:bodyPr/>
          <a:lstStyle>
            <a:lvl1pPr marL="0" indent="0">
              <a:buNone/>
              <a:defRPr sz="2155"/>
            </a:lvl1pPr>
            <a:lvl2pPr marL="615757" indent="0">
              <a:buNone/>
              <a:defRPr sz="1886"/>
            </a:lvl2pPr>
            <a:lvl3pPr marL="1231514" indent="0">
              <a:buNone/>
              <a:defRPr sz="1616"/>
            </a:lvl3pPr>
            <a:lvl4pPr marL="1847271" indent="0">
              <a:buNone/>
              <a:defRPr sz="1347"/>
            </a:lvl4pPr>
            <a:lvl5pPr marL="2463028" indent="0">
              <a:buNone/>
              <a:defRPr sz="1347"/>
            </a:lvl5pPr>
            <a:lvl6pPr marL="3078785" indent="0">
              <a:buNone/>
              <a:defRPr sz="1347"/>
            </a:lvl6pPr>
            <a:lvl7pPr marL="3694542" indent="0">
              <a:buNone/>
              <a:defRPr sz="1347"/>
            </a:lvl7pPr>
            <a:lvl8pPr marL="4310299" indent="0">
              <a:buNone/>
              <a:defRPr sz="1347"/>
            </a:lvl8pPr>
            <a:lvl9pPr marL="4926056" indent="0">
              <a:buNone/>
              <a:defRPr sz="134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7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15738"/>
            <a:ext cx="4128849" cy="2155084"/>
          </a:xfrm>
        </p:spPr>
        <p:txBody>
          <a:bodyPr anchor="b"/>
          <a:lstStyle>
            <a:lvl1pPr>
              <a:defRPr sz="431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29826"/>
            <a:ext cx="6480810" cy="6563600"/>
          </a:xfrm>
        </p:spPr>
        <p:txBody>
          <a:bodyPr anchor="t"/>
          <a:lstStyle>
            <a:lvl1pPr marL="0" indent="0">
              <a:buNone/>
              <a:defRPr sz="4310"/>
            </a:lvl1pPr>
            <a:lvl2pPr marL="615757" indent="0">
              <a:buNone/>
              <a:defRPr sz="3771"/>
            </a:lvl2pPr>
            <a:lvl3pPr marL="1231514" indent="0">
              <a:buNone/>
              <a:defRPr sz="3232"/>
            </a:lvl3pPr>
            <a:lvl4pPr marL="1847271" indent="0">
              <a:buNone/>
              <a:defRPr sz="2694"/>
            </a:lvl4pPr>
            <a:lvl5pPr marL="2463028" indent="0">
              <a:buNone/>
              <a:defRPr sz="2694"/>
            </a:lvl5pPr>
            <a:lvl6pPr marL="3078785" indent="0">
              <a:buNone/>
              <a:defRPr sz="2694"/>
            </a:lvl6pPr>
            <a:lvl7pPr marL="3694542" indent="0">
              <a:buNone/>
              <a:defRPr sz="2694"/>
            </a:lvl7pPr>
            <a:lvl8pPr marL="4310299" indent="0">
              <a:buNone/>
              <a:defRPr sz="2694"/>
            </a:lvl8pPr>
            <a:lvl9pPr marL="4926056" indent="0">
              <a:buNone/>
              <a:defRPr sz="269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770823"/>
            <a:ext cx="4128849" cy="5133291"/>
          </a:xfrm>
        </p:spPr>
        <p:txBody>
          <a:bodyPr/>
          <a:lstStyle>
            <a:lvl1pPr marL="0" indent="0">
              <a:buNone/>
              <a:defRPr sz="2155"/>
            </a:lvl1pPr>
            <a:lvl2pPr marL="615757" indent="0">
              <a:buNone/>
              <a:defRPr sz="1886"/>
            </a:lvl2pPr>
            <a:lvl3pPr marL="1231514" indent="0">
              <a:buNone/>
              <a:defRPr sz="1616"/>
            </a:lvl3pPr>
            <a:lvl4pPr marL="1847271" indent="0">
              <a:buNone/>
              <a:defRPr sz="1347"/>
            </a:lvl4pPr>
            <a:lvl5pPr marL="2463028" indent="0">
              <a:buNone/>
              <a:defRPr sz="1347"/>
            </a:lvl5pPr>
            <a:lvl6pPr marL="3078785" indent="0">
              <a:buNone/>
              <a:defRPr sz="1347"/>
            </a:lvl6pPr>
            <a:lvl7pPr marL="3694542" indent="0">
              <a:buNone/>
              <a:defRPr sz="1347"/>
            </a:lvl7pPr>
            <a:lvl8pPr marL="4310299" indent="0">
              <a:buNone/>
              <a:defRPr sz="1347"/>
            </a:lvl8pPr>
            <a:lvl9pPr marL="4926056" indent="0">
              <a:buNone/>
              <a:defRPr sz="134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19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491738"/>
            <a:ext cx="11041380" cy="1785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458677"/>
            <a:ext cx="11041380" cy="5860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560475"/>
            <a:ext cx="2880360" cy="491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A5AB1-5799-43CB-B60D-40058C0FFCD7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560475"/>
            <a:ext cx="4320540" cy="491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560475"/>
            <a:ext cx="2880360" cy="491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6D303-A753-4CE0-8804-E35660117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5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31514" rtl="0" eaLnBrk="1" latinLnBrk="0" hangingPunct="1">
        <a:lnSpc>
          <a:spcPct val="90000"/>
        </a:lnSpc>
        <a:spcBef>
          <a:spcPct val="0"/>
        </a:spcBef>
        <a:buNone/>
        <a:defRPr sz="59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7878" indent="-307878" algn="l" defTabSz="1231514" rtl="0" eaLnBrk="1" latinLnBrk="0" hangingPunct="1">
        <a:lnSpc>
          <a:spcPct val="90000"/>
        </a:lnSpc>
        <a:spcBef>
          <a:spcPts val="1347"/>
        </a:spcBef>
        <a:buFont typeface="Arial" panose="020B0604020202020204" pitchFamily="34" charset="0"/>
        <a:buChar char="•"/>
        <a:defRPr sz="3771" kern="1200">
          <a:solidFill>
            <a:schemeClr val="tx1"/>
          </a:solidFill>
          <a:latin typeface="+mn-lt"/>
          <a:ea typeface="+mn-ea"/>
          <a:cs typeface="+mn-cs"/>
        </a:defRPr>
      </a:lvl1pPr>
      <a:lvl2pPr marL="923635" indent="-307878" algn="l" defTabSz="1231514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3232" kern="1200">
          <a:solidFill>
            <a:schemeClr val="tx1"/>
          </a:solidFill>
          <a:latin typeface="+mn-lt"/>
          <a:ea typeface="+mn-ea"/>
          <a:cs typeface="+mn-cs"/>
        </a:defRPr>
      </a:lvl2pPr>
      <a:lvl3pPr marL="1539392" indent="-307878" algn="l" defTabSz="1231514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155149" indent="-307878" algn="l" defTabSz="1231514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2424" kern="1200">
          <a:solidFill>
            <a:schemeClr val="tx1"/>
          </a:solidFill>
          <a:latin typeface="+mn-lt"/>
          <a:ea typeface="+mn-ea"/>
          <a:cs typeface="+mn-cs"/>
        </a:defRPr>
      </a:lvl4pPr>
      <a:lvl5pPr marL="2770906" indent="-307878" algn="l" defTabSz="1231514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2424" kern="1200">
          <a:solidFill>
            <a:schemeClr val="tx1"/>
          </a:solidFill>
          <a:latin typeface="+mn-lt"/>
          <a:ea typeface="+mn-ea"/>
          <a:cs typeface="+mn-cs"/>
        </a:defRPr>
      </a:lvl5pPr>
      <a:lvl6pPr marL="3386663" indent="-307878" algn="l" defTabSz="1231514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2424" kern="1200">
          <a:solidFill>
            <a:schemeClr val="tx1"/>
          </a:solidFill>
          <a:latin typeface="+mn-lt"/>
          <a:ea typeface="+mn-ea"/>
          <a:cs typeface="+mn-cs"/>
        </a:defRPr>
      </a:lvl6pPr>
      <a:lvl7pPr marL="4002420" indent="-307878" algn="l" defTabSz="1231514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2424" kern="1200">
          <a:solidFill>
            <a:schemeClr val="tx1"/>
          </a:solidFill>
          <a:latin typeface="+mn-lt"/>
          <a:ea typeface="+mn-ea"/>
          <a:cs typeface="+mn-cs"/>
        </a:defRPr>
      </a:lvl7pPr>
      <a:lvl8pPr marL="4618177" indent="-307878" algn="l" defTabSz="1231514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2424" kern="1200">
          <a:solidFill>
            <a:schemeClr val="tx1"/>
          </a:solidFill>
          <a:latin typeface="+mn-lt"/>
          <a:ea typeface="+mn-ea"/>
          <a:cs typeface="+mn-cs"/>
        </a:defRPr>
      </a:lvl8pPr>
      <a:lvl9pPr marL="5233934" indent="-307878" algn="l" defTabSz="1231514" rtl="0" eaLnBrk="1" latinLnBrk="0" hangingPunct="1">
        <a:lnSpc>
          <a:spcPct val="90000"/>
        </a:lnSpc>
        <a:spcBef>
          <a:spcPts val="673"/>
        </a:spcBef>
        <a:buFont typeface="Arial" panose="020B0604020202020204" pitchFamily="34" charset="0"/>
        <a:buChar char="•"/>
        <a:defRPr sz="2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1pPr>
      <a:lvl2pPr marL="615757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2pPr>
      <a:lvl3pPr marL="1231514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3pPr>
      <a:lvl4pPr marL="1847271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4pPr>
      <a:lvl5pPr marL="2463028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5pPr>
      <a:lvl6pPr marL="3078785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6pPr>
      <a:lvl7pPr marL="3694542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7pPr>
      <a:lvl8pPr marL="4310299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8pPr>
      <a:lvl9pPr marL="4926056" algn="l" defTabSz="1231514" rtl="0" eaLnBrk="1" latinLnBrk="0" hangingPunct="1">
        <a:defRPr sz="2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8725601"/>
              </p:ext>
            </p:extLst>
          </p:nvPr>
        </p:nvGraphicFramePr>
        <p:xfrm>
          <a:off x="3690811" y="4189284"/>
          <a:ext cx="5419979" cy="3279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1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217249"/>
              </p:ext>
            </p:extLst>
          </p:nvPr>
        </p:nvGraphicFramePr>
        <p:xfrm>
          <a:off x="828370" y="388817"/>
          <a:ext cx="5419979" cy="3279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193"/>
          <p:cNvSpPr txBox="1">
            <a:spLocks noChangeArrowheads="1"/>
          </p:cNvSpPr>
          <p:nvPr/>
        </p:nvSpPr>
        <p:spPr bwMode="auto">
          <a:xfrm>
            <a:off x="253127" y="375019"/>
            <a:ext cx="491729" cy="3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8" name="Text Box 193"/>
          <p:cNvSpPr txBox="1">
            <a:spLocks noChangeArrowheads="1"/>
          </p:cNvSpPr>
          <p:nvPr/>
        </p:nvSpPr>
        <p:spPr bwMode="auto">
          <a:xfrm>
            <a:off x="6331863" y="375019"/>
            <a:ext cx="491729" cy="3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9" name="Text Box 193"/>
          <p:cNvSpPr txBox="1">
            <a:spLocks noChangeArrowheads="1"/>
          </p:cNvSpPr>
          <p:nvPr/>
        </p:nvSpPr>
        <p:spPr bwMode="auto">
          <a:xfrm>
            <a:off x="3153476" y="4181241"/>
            <a:ext cx="537335" cy="30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10" name="Text Box 225"/>
          <p:cNvSpPr txBox="1">
            <a:spLocks noChangeArrowheads="1"/>
          </p:cNvSpPr>
          <p:nvPr/>
        </p:nvSpPr>
        <p:spPr bwMode="auto">
          <a:xfrm>
            <a:off x="794912" y="7898311"/>
            <a:ext cx="11733339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kumimoji="0" lang="en-Z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S1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ZA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effect </a:t>
            </a:r>
            <a:r>
              <a:rPr lang="en-ZA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(</a:t>
            </a:r>
            <a:r>
              <a:rPr lang="en-ZA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A)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AA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concentration on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albicans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biofilms metabolic activity. This was evaluated by measuring the reduction of 2,3-bis(2-methoxy-4-nitro-5-sulphophenyl)-5 [(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phenylamino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carbonyl]-2H tetrazolium hydroxide (XTT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(B)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AA on the percentage reduction in metabolic activity of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albicans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biofilm grown in the presence of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fluconazole (FLU) (C) </a:t>
            </a:r>
            <a:r>
              <a:rPr lang="en-ZA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DE, FE and FA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C. albicans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biofilm metabolic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Values are the mean of three independent experiments, and the standard deviation is indicated by the error bars. FLU (Fluconazole), AA (Arachidonic acid), 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(</a:t>
            </a: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MSO and </a:t>
            </a:r>
            <a:r>
              <a:rPr lang="en-ZA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tOH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FE (</a:t>
            </a: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luconazole and </a:t>
            </a:r>
            <a:r>
              <a:rPr lang="en-ZA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tOH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FA (</a:t>
            </a: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luconazole and </a:t>
            </a: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rachidonic acid).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7787318"/>
              </p:ext>
            </p:extLst>
          </p:nvPr>
        </p:nvGraphicFramePr>
        <p:xfrm>
          <a:off x="6907105" y="388817"/>
          <a:ext cx="5419979" cy="3279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510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qc-heatmap-samplesDEvsDA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5" r="8372" b="8360"/>
          <a:stretch>
            <a:fillRect/>
          </a:stretch>
        </p:blipFill>
        <p:spPr bwMode="auto">
          <a:xfrm>
            <a:off x="723834" y="4539531"/>
            <a:ext cx="3491027" cy="3259646"/>
          </a:xfrm>
          <a:prstGeom prst="rect">
            <a:avLst/>
          </a:prstGeom>
          <a:noFill/>
        </p:spPr>
      </p:pic>
      <p:sp>
        <p:nvSpPr>
          <p:cNvPr id="18" name="Text Box 192"/>
          <p:cNvSpPr txBox="1"/>
          <p:nvPr/>
        </p:nvSpPr>
        <p:spPr>
          <a:xfrm>
            <a:off x="275315" y="4555869"/>
            <a:ext cx="491395" cy="35671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6012" tIns="48006" rIns="96012" bIns="4800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 descr="qc-heatmap-samplesDEvsF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7" r="7021" b="9039"/>
          <a:stretch>
            <a:fillRect/>
          </a:stretch>
        </p:blipFill>
        <p:spPr bwMode="auto">
          <a:xfrm>
            <a:off x="4784970" y="4573107"/>
            <a:ext cx="3542500" cy="3182264"/>
          </a:xfrm>
          <a:prstGeom prst="rect">
            <a:avLst/>
          </a:prstGeom>
          <a:noFill/>
        </p:spPr>
      </p:pic>
      <p:sp>
        <p:nvSpPr>
          <p:cNvPr id="21" name="Text Box 189"/>
          <p:cNvSpPr txBox="1"/>
          <p:nvPr/>
        </p:nvSpPr>
        <p:spPr>
          <a:xfrm>
            <a:off x="4304133" y="4555869"/>
            <a:ext cx="491395" cy="35671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6012" tIns="48006" rIns="96012" bIns="4800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(E)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 descr="qc-heatmap-samplesDEvsF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7" r="10063" b="8694"/>
          <a:stretch>
            <a:fillRect/>
          </a:stretch>
        </p:blipFill>
        <p:spPr bwMode="auto">
          <a:xfrm>
            <a:off x="9034614" y="4566535"/>
            <a:ext cx="3426600" cy="3195409"/>
          </a:xfrm>
          <a:prstGeom prst="rect">
            <a:avLst/>
          </a:prstGeom>
          <a:noFill/>
        </p:spPr>
      </p:pic>
      <p:sp>
        <p:nvSpPr>
          <p:cNvPr id="24" name="Text Box 186"/>
          <p:cNvSpPr txBox="1"/>
          <p:nvPr/>
        </p:nvSpPr>
        <p:spPr>
          <a:xfrm>
            <a:off x="8333033" y="4555869"/>
            <a:ext cx="491395" cy="35671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6012" tIns="48006" rIns="96012" bIns="4800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(F)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 Box 213"/>
          <p:cNvSpPr txBox="1"/>
          <p:nvPr/>
        </p:nvSpPr>
        <p:spPr>
          <a:xfrm>
            <a:off x="368242" y="7805749"/>
            <a:ext cx="12092972" cy="14303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6012" tIns="48006" rIns="96012" bIns="4800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ZA" sz="12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S2</a:t>
            </a:r>
            <a:r>
              <a:rPr lang="en-ZA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Biplot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showing variation distance between replicates of the different conditions </a:t>
            </a:r>
            <a:r>
              <a:rPr lang="en-ZA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tested </a:t>
            </a:r>
            <a:r>
              <a:rPr lang="en-ZA" alt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using </a:t>
            </a:r>
            <a:r>
              <a:rPr lang="en-ZA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data obtained from DESeq2</a:t>
            </a:r>
            <a:r>
              <a:rPr lang="en-ZA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further the distances between the points, the higher the variation. (A) DE vs DA (B) DE vs FA (C) DE Vs FE. Heat maps and 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dendrograms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showing the relationships between the samples (D) DE vs DA (E) DE vs FA (F) DE vs FE. The darker the box the more closely associated the condition.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(</a:t>
            </a:r>
            <a:r>
              <a:rPr lang="en-ZA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MSO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ZA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tOH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DA (</a:t>
            </a:r>
            <a:r>
              <a:rPr lang="en-ZA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MSO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rachidonic acid), FA (</a:t>
            </a: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luconazole and </a:t>
            </a: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rachidonic acid), FE (</a:t>
            </a:r>
            <a:r>
              <a:rPr lang="en-ZA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luconazole and </a:t>
            </a:r>
            <a:r>
              <a:rPr lang="en-ZA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tOH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065" name="Picture 210" descr="PCA DEvsF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7" t="8112" r="3603" b="7692"/>
          <a:stretch>
            <a:fillRect/>
          </a:stretch>
        </p:blipFill>
        <p:spPr bwMode="auto">
          <a:xfrm>
            <a:off x="4797143" y="499912"/>
            <a:ext cx="3518154" cy="320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62"/>
          <p:cNvSpPr txBox="1">
            <a:spLocks noChangeArrowheads="1"/>
          </p:cNvSpPr>
          <p:nvPr/>
        </p:nvSpPr>
        <p:spPr bwMode="auto">
          <a:xfrm>
            <a:off x="4422930" y="1428718"/>
            <a:ext cx="368380" cy="79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PC2</a:t>
            </a:r>
            <a:r>
              <a:rPr lang="en-US" altLang="en-US" sz="10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(9.3%)</a:t>
            </a:r>
            <a:endParaRPr lang="en-US" altLang="en-US" sz="1890" dirty="0">
              <a:latin typeface="Arial" panose="020B0604020202020204" pitchFamily="34" charset="0"/>
            </a:endParaRPr>
          </a:p>
        </p:txBody>
      </p:sp>
      <p:sp>
        <p:nvSpPr>
          <p:cNvPr id="8" name="Text Box 63"/>
          <p:cNvSpPr txBox="1">
            <a:spLocks noChangeArrowheads="1"/>
          </p:cNvSpPr>
          <p:nvPr/>
        </p:nvSpPr>
        <p:spPr bwMode="auto">
          <a:xfrm>
            <a:off x="6065325" y="3804626"/>
            <a:ext cx="98179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PC1</a:t>
            </a:r>
            <a:r>
              <a:rPr lang="en-US" altLang="en-US" sz="10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(87.7%) </a:t>
            </a:r>
            <a:endParaRPr lang="en-US" altLang="en-US" sz="1890" dirty="0">
              <a:latin typeface="Arial" panose="020B0604020202020204" pitchFamily="34" charset="0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4303966" y="626649"/>
            <a:ext cx="491728" cy="3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pic>
        <p:nvPicPr>
          <p:cNvPr id="2064" name="Picture 206" descr="qc-pcaDEvsF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1" t="8452" r="3304" b="7043"/>
          <a:stretch>
            <a:fillRect/>
          </a:stretch>
        </p:blipFill>
        <p:spPr bwMode="auto">
          <a:xfrm>
            <a:off x="8970263" y="499911"/>
            <a:ext cx="3555302" cy="321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94"/>
          <p:cNvSpPr txBox="1">
            <a:spLocks noChangeArrowheads="1"/>
          </p:cNvSpPr>
          <p:nvPr/>
        </p:nvSpPr>
        <p:spPr bwMode="auto">
          <a:xfrm>
            <a:off x="8653292" y="1358574"/>
            <a:ext cx="380048" cy="87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PC2</a:t>
            </a:r>
            <a:r>
              <a:rPr lang="en-US" altLang="en-US" sz="10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(12.8%)</a:t>
            </a:r>
            <a:endParaRPr lang="en-US" altLang="en-US" sz="1890" dirty="0">
              <a:latin typeface="Arial" panose="020B0604020202020204" pitchFamily="34" charset="0"/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8332866" y="626649"/>
            <a:ext cx="491728" cy="3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4" name="Text Box 193"/>
          <p:cNvSpPr txBox="1">
            <a:spLocks noChangeArrowheads="1"/>
          </p:cNvSpPr>
          <p:nvPr/>
        </p:nvSpPr>
        <p:spPr bwMode="auto">
          <a:xfrm>
            <a:off x="275148" y="626649"/>
            <a:ext cx="491729" cy="3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pic>
        <p:nvPicPr>
          <p:cNvPr id="2067" name="Picture 181" descr="PCA DEvsD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" t="8452" r="3622" b="7025"/>
          <a:stretch>
            <a:fillRect/>
          </a:stretch>
        </p:blipFill>
        <p:spPr bwMode="auto">
          <a:xfrm>
            <a:off x="742026" y="517143"/>
            <a:ext cx="3454643" cy="313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1961784" y="3792958"/>
            <a:ext cx="1015127" cy="29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PC1</a:t>
            </a:r>
            <a:r>
              <a:rPr lang="en-US" altLang="en-US" sz="10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(75.7%) </a:t>
            </a:r>
            <a:endParaRPr lang="en-US" altLang="en-US" sz="1890" dirty="0">
              <a:latin typeface="Arial" panose="020B0604020202020204" pitchFamily="34" charset="0"/>
            </a:endParaRPr>
          </a:p>
        </p:txBody>
      </p:sp>
      <p:sp>
        <p:nvSpPr>
          <p:cNvPr id="29" name="Text Box 62"/>
          <p:cNvSpPr txBox="1">
            <a:spLocks noChangeArrowheads="1"/>
          </p:cNvSpPr>
          <p:nvPr/>
        </p:nvSpPr>
        <p:spPr bwMode="auto">
          <a:xfrm>
            <a:off x="368242" y="1358574"/>
            <a:ext cx="368380" cy="90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PC2</a:t>
            </a:r>
            <a:r>
              <a:rPr lang="en-US" altLang="en-US" sz="10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05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(14.1%)</a:t>
            </a:r>
            <a:endParaRPr lang="en-US" altLang="en-US" sz="189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8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225"/>
          <p:cNvSpPr txBox="1">
            <a:spLocks noChangeArrowheads="1"/>
          </p:cNvSpPr>
          <p:nvPr/>
        </p:nvSpPr>
        <p:spPr bwMode="auto">
          <a:xfrm>
            <a:off x="1474507" y="8073948"/>
            <a:ext cx="10267549" cy="1141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Z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kumimoji="0" lang="en-ZA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S3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Volcano plot showing the statistical significance versus </a:t>
            </a:r>
            <a:r>
              <a:rPr kumimoji="0" lang="en-ZA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magnitiude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change using the obtained from DESeq2. (A) DE vs DA (B) DE vs FA (C) DE Vs FE. 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(</a:t>
            </a:r>
            <a:r>
              <a:rPr lang="en-ZA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MSO</a:t>
            </a:r>
            <a:r>
              <a:rPr lang="en-ZA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ZA" sz="1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ZA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tOH</a:t>
            </a:r>
            <a:r>
              <a:rPr lang="en-ZA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DA (</a:t>
            </a:r>
            <a:r>
              <a:rPr kumimoji="0" lang="en-ZA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kumimoji="0" lang="en-ZA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MSO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kumimoji="0" lang="en-Z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rachidonic acid), FA (</a:t>
            </a:r>
            <a:r>
              <a:rPr kumimoji="0" lang="en-Z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luconazole and </a:t>
            </a:r>
            <a:r>
              <a:rPr kumimoji="0" lang="en-Z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rachidonic acid), and FE (</a:t>
            </a:r>
            <a:r>
              <a:rPr kumimoji="0" lang="en-Z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luconazole and </a:t>
            </a:r>
            <a:r>
              <a:rPr kumimoji="0" lang="en-ZA" alt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kumimoji="0" lang="en-ZA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tOH</a:t>
            </a:r>
            <a:r>
              <a:rPr kumimoji="0" lang="en-ZA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endParaRPr kumimoji="0" lang="en-ZA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0"/>
          <p:cNvSpPr>
            <a:spLocks noChangeArrowheads="1"/>
          </p:cNvSpPr>
          <p:nvPr/>
        </p:nvSpPr>
        <p:spPr bwMode="auto">
          <a:xfrm>
            <a:off x="3022600" y="-165100"/>
            <a:ext cx="1280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1474508" y="501272"/>
            <a:ext cx="4153530" cy="3453953"/>
            <a:chOff x="516891" y="508278"/>
            <a:chExt cx="4153530" cy="3453953"/>
          </a:xfrm>
        </p:grpSpPr>
        <p:sp>
          <p:nvSpPr>
            <p:cNvPr id="38" name="Text Box 192"/>
            <p:cNvSpPr txBox="1">
              <a:spLocks noChangeArrowheads="1"/>
            </p:cNvSpPr>
            <p:nvPr/>
          </p:nvSpPr>
          <p:spPr bwMode="auto">
            <a:xfrm>
              <a:off x="516891" y="1582533"/>
              <a:ext cx="406400" cy="102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Log10</a:t>
              </a:r>
              <a:r>
                <a:rPr kumimoji="0" lang="en-US" alt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(</a:t>
              </a: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pvalue</a:t>
              </a:r>
              <a:r>
                <a:rPr kumimoji="0" lang="en-US" alt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)</a:t>
              </a:r>
              <a:endParaRPr kumimoji="0" lang="en-US" alt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Text Box 193"/>
            <p:cNvSpPr txBox="1">
              <a:spLocks noChangeArrowheads="1"/>
            </p:cNvSpPr>
            <p:nvPr/>
          </p:nvSpPr>
          <p:spPr bwMode="auto">
            <a:xfrm>
              <a:off x="2138044" y="3703468"/>
              <a:ext cx="1330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Log2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Fold Change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77" b="8477"/>
            <a:stretch/>
          </p:blipFill>
          <p:spPr bwMode="auto">
            <a:xfrm>
              <a:off x="935991" y="508278"/>
              <a:ext cx="3734430" cy="31848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47" name="Group 46"/>
          <p:cNvGrpSpPr/>
          <p:nvPr/>
        </p:nvGrpSpPr>
        <p:grpSpPr>
          <a:xfrm>
            <a:off x="4311626" y="4575223"/>
            <a:ext cx="4178347" cy="3644715"/>
            <a:chOff x="4137021" y="4575223"/>
            <a:chExt cx="4178347" cy="3644715"/>
          </a:xfrm>
        </p:grpSpPr>
        <p:pic>
          <p:nvPicPr>
            <p:cNvPr id="3105" name="Picture 2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9" b="6265"/>
            <a:stretch>
              <a:fillRect/>
            </a:stretch>
          </p:blipFill>
          <p:spPr bwMode="auto">
            <a:xfrm>
              <a:off x="4556121" y="4575223"/>
              <a:ext cx="3759247" cy="336160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" name="Text Box 193"/>
            <p:cNvSpPr txBox="1">
              <a:spLocks noChangeArrowheads="1"/>
            </p:cNvSpPr>
            <p:nvPr/>
          </p:nvSpPr>
          <p:spPr bwMode="auto">
            <a:xfrm>
              <a:off x="5770581" y="7961175"/>
              <a:ext cx="1330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Log2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Fold Change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Text Box 192"/>
            <p:cNvSpPr txBox="1">
              <a:spLocks noChangeArrowheads="1"/>
            </p:cNvSpPr>
            <p:nvPr/>
          </p:nvSpPr>
          <p:spPr bwMode="auto">
            <a:xfrm>
              <a:off x="4137021" y="5744849"/>
              <a:ext cx="406400" cy="102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Log10</a:t>
              </a:r>
              <a:r>
                <a:rPr kumimoji="0" lang="en-US" alt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(</a:t>
              </a: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pvalue</a:t>
              </a:r>
              <a:r>
                <a:rPr kumimoji="0" lang="en-US" alt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)</a:t>
              </a:r>
              <a:endParaRPr kumimoji="0" lang="en-US" alt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102546" y="447180"/>
            <a:ext cx="4224545" cy="3562137"/>
            <a:chOff x="7101577" y="447180"/>
            <a:chExt cx="4224545" cy="3562137"/>
          </a:xfrm>
        </p:grpSpPr>
        <p:pic>
          <p:nvPicPr>
            <p:cNvPr id="3111" name="Picture 2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9" r="3256" b="9070"/>
            <a:stretch>
              <a:fillRect/>
            </a:stretch>
          </p:blipFill>
          <p:spPr bwMode="auto">
            <a:xfrm>
              <a:off x="7520677" y="447180"/>
              <a:ext cx="3805445" cy="327902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8" name="Text Box 193"/>
            <p:cNvSpPr txBox="1">
              <a:spLocks noChangeArrowheads="1"/>
            </p:cNvSpPr>
            <p:nvPr/>
          </p:nvSpPr>
          <p:spPr bwMode="auto">
            <a:xfrm>
              <a:off x="8758237" y="3750554"/>
              <a:ext cx="133032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Log2</a:t>
              </a:r>
              <a:r>
                <a:rPr kumimoji="0" lang="en-US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Fold Change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Text Box 192"/>
            <p:cNvSpPr txBox="1">
              <a:spLocks noChangeArrowheads="1"/>
            </p:cNvSpPr>
            <p:nvPr/>
          </p:nvSpPr>
          <p:spPr bwMode="auto">
            <a:xfrm>
              <a:off x="7101577" y="1582533"/>
              <a:ext cx="406400" cy="102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Log10</a:t>
              </a:r>
              <a:r>
                <a:rPr kumimoji="0" lang="en-US" alt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(</a:t>
              </a:r>
              <a:r>
                <a:rPr kumimoji="0" lang="en-US" altLang="en-US" sz="105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pvalue</a:t>
              </a:r>
              <a:r>
                <a:rPr kumimoji="0" lang="en-US" altLang="en-US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)</a:t>
              </a:r>
              <a:endParaRPr kumimoji="0" lang="en-US" alt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Text Box 193"/>
          <p:cNvSpPr txBox="1">
            <a:spLocks noChangeArrowheads="1"/>
          </p:cNvSpPr>
          <p:nvPr/>
        </p:nvSpPr>
        <p:spPr bwMode="auto">
          <a:xfrm>
            <a:off x="1374515" y="460394"/>
            <a:ext cx="491729" cy="3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17" name="Text Box 193"/>
          <p:cNvSpPr txBox="1">
            <a:spLocks noChangeArrowheads="1"/>
          </p:cNvSpPr>
          <p:nvPr/>
        </p:nvSpPr>
        <p:spPr bwMode="auto">
          <a:xfrm>
            <a:off x="7017543" y="460394"/>
            <a:ext cx="491729" cy="3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18" name="Text Box 193"/>
          <p:cNvSpPr txBox="1">
            <a:spLocks noChangeArrowheads="1"/>
          </p:cNvSpPr>
          <p:nvPr/>
        </p:nvSpPr>
        <p:spPr bwMode="auto">
          <a:xfrm>
            <a:off x="4231135" y="4576629"/>
            <a:ext cx="491729" cy="3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pPr defTabSz="96012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(C)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6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Grek" typeface=""/>
      <a:font script="Cyrl" typeface=""/>
      <a:font script="Jpan" typeface="ＭＳ Ｐゴシック"/>
      <a:font script="Hang" typeface="맑은 고딕"/>
      <a:font script="Hans" typeface="宋体"/>
      <a:font script="Hant" typeface="微軟正黑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</a:majorFont>
    <a:minorFont>
      <a:latin typeface="Calibri"/>
      <a:ea typeface=""/>
      <a:cs typeface=""/>
      <a:font script="Grek" typeface=""/>
      <a:font script="Cyrl"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hade val="98000"/>
              <a:satMod val="300000"/>
            </a:schemeClr>
          </a:gs>
          <a:gs pos="25000">
            <a:schemeClr val="phClr">
              <a:tint val="37000"/>
              <a:shade val="98000"/>
              <a:satMod val="300000"/>
            </a:schemeClr>
          </a:gs>
          <a:gs pos="100000">
            <a:schemeClr val="phClr">
              <a:tint val="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75000"/>
              <a:satMod val="160000"/>
            </a:schemeClr>
          </a:gs>
          <a:gs pos="62000">
            <a:schemeClr val="phClr">
              <a:satMod val="125000"/>
            </a:schemeClr>
          </a:gs>
          <a:gs pos="100000">
            <a:schemeClr val="phClr">
              <a:tint val="80000"/>
              <a:satMod val="140000"/>
            </a:schemeClr>
          </a:gs>
        </a:gsLst>
        <a:lin ang="16200000" scaled="0"/>
      </a:gradFill>
    </a:fillStyleLst>
    <a:lnStyleLst>
      <a:ln w="63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  <a:ln w="34925" cap="rnd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>
            <a:srgbClr val="000000">
              <a:alpha val="43137"/>
            </a:srgbClr>
          </a:outerShdw>
        </a:effectLst>
      </a:effectStyle>
      <a:effectStyle>
        <a:effectLst>
          <a:outerShdw blurRad="50800" dist="38100" dir="5400000">
            <a:srgbClr val="000000">
              <a:alpha val="45882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contourW="12700" prstMaterial="powder">
          <a:bevelT h="50800"/>
          <a:contourClr>
            <a:schemeClr val="phClr"/>
          </a:contourClr>
        </a:sp3d>
      </a:effectStyle>
      <a:effectStyle>
        <a:effectLst>
          <a:reflection blurRad="12700" stA="25000" endPos="28000" dist="38100" dir="5400000" sy="-100000"/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>
          <a:bevelT w="139700" h="381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75000"/>
              <a:satMod val="250000"/>
            </a:schemeClr>
          </a:gs>
          <a:gs pos="20000">
            <a:schemeClr val="phClr">
              <a:shade val="85000"/>
              <a:satMod val="175000"/>
            </a:schemeClr>
          </a:gs>
          <a:gs pos="100000">
            <a:schemeClr val="phClr">
              <a:tint val="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0000"/>
              <a:satMod val="145000"/>
            </a:schemeClr>
          </a:gs>
          <a:gs pos="30000">
            <a:schemeClr val="phClr">
              <a:shade val="65000"/>
              <a:satMod val="155000"/>
            </a:schemeClr>
          </a:gs>
          <a:gs pos="100000">
            <a:schemeClr val="phClr">
              <a:tint val="60000"/>
              <a:satMod val="170000"/>
            </a:schemeClr>
          </a:gs>
        </a:gsLst>
        <a:lin ang="16200000" scaled="1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Grek" typeface=""/>
      <a:font script="Cyrl" typeface=""/>
      <a:font script="Jpan" typeface="ＭＳ Ｐゴシック"/>
      <a:font script="Hang" typeface="맑은 고딕"/>
      <a:font script="Hans" typeface="宋体"/>
      <a:font script="Hant" typeface="微軟正黑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</a:majorFont>
    <a:minorFont>
      <a:latin typeface="Calibri"/>
      <a:ea typeface=""/>
      <a:cs typeface=""/>
      <a:font script="Grek" typeface=""/>
      <a:font script="Cyrl"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hade val="98000"/>
              <a:satMod val="300000"/>
            </a:schemeClr>
          </a:gs>
          <a:gs pos="25000">
            <a:schemeClr val="phClr">
              <a:tint val="37000"/>
              <a:shade val="98000"/>
              <a:satMod val="300000"/>
            </a:schemeClr>
          </a:gs>
          <a:gs pos="100000">
            <a:schemeClr val="phClr">
              <a:tint val="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75000"/>
              <a:satMod val="160000"/>
            </a:schemeClr>
          </a:gs>
          <a:gs pos="62000">
            <a:schemeClr val="phClr">
              <a:satMod val="125000"/>
            </a:schemeClr>
          </a:gs>
          <a:gs pos="100000">
            <a:schemeClr val="phClr">
              <a:tint val="80000"/>
              <a:satMod val="140000"/>
            </a:schemeClr>
          </a:gs>
        </a:gsLst>
        <a:lin ang="16200000" scaled="0"/>
      </a:gradFill>
    </a:fillStyleLst>
    <a:lnStyleLst>
      <a:ln w="63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  <a:ln w="34925" cap="rnd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>
            <a:srgbClr val="000000">
              <a:alpha val="43137"/>
            </a:srgbClr>
          </a:outerShdw>
        </a:effectLst>
      </a:effectStyle>
      <a:effectStyle>
        <a:effectLst>
          <a:outerShdw blurRad="50800" dist="38100" dir="5400000">
            <a:srgbClr val="000000">
              <a:alpha val="45882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contourW="12700" prstMaterial="powder">
          <a:bevelT h="50800"/>
          <a:contourClr>
            <a:schemeClr val="phClr"/>
          </a:contourClr>
        </a:sp3d>
      </a:effectStyle>
      <a:effectStyle>
        <a:effectLst>
          <a:reflection blurRad="12700" stA="25000" endPos="28000" dist="38100" dir="5400000" sy="-100000"/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>
          <a:bevelT w="139700" h="381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75000"/>
              <a:satMod val="250000"/>
            </a:schemeClr>
          </a:gs>
          <a:gs pos="20000">
            <a:schemeClr val="phClr">
              <a:shade val="85000"/>
              <a:satMod val="175000"/>
            </a:schemeClr>
          </a:gs>
          <a:gs pos="100000">
            <a:schemeClr val="phClr">
              <a:tint val="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0000"/>
              <a:satMod val="145000"/>
            </a:schemeClr>
          </a:gs>
          <a:gs pos="30000">
            <a:schemeClr val="phClr">
              <a:shade val="65000"/>
              <a:satMod val="155000"/>
            </a:schemeClr>
          </a:gs>
          <a:gs pos="100000">
            <a:schemeClr val="phClr">
              <a:tint val="60000"/>
              <a:satMod val="170000"/>
            </a:schemeClr>
          </a:gs>
        </a:gsLst>
        <a:lin ang="16200000" scaled="1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482</TotalTime>
  <Words>411</Words>
  <Application>Microsoft Office PowerPoint</Application>
  <PresentationFormat>Custom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Shegz</dc:creator>
  <cp:lastModifiedBy>Shegz</cp:lastModifiedBy>
  <cp:revision>44</cp:revision>
  <dcterms:created xsi:type="dcterms:W3CDTF">2020-04-22T20:43:51Z</dcterms:created>
  <dcterms:modified xsi:type="dcterms:W3CDTF">2020-06-12T06:13:06Z</dcterms:modified>
</cp:coreProperties>
</file>