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6.jpg" ContentType="image/pn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69" r:id="rId2"/>
    <p:sldId id="370" r:id="rId3"/>
    <p:sldId id="257" r:id="rId4"/>
    <p:sldId id="348" r:id="rId5"/>
    <p:sldId id="372" r:id="rId6"/>
    <p:sldId id="260" r:id="rId7"/>
    <p:sldId id="324" r:id="rId8"/>
    <p:sldId id="38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58" autoAdjust="0"/>
    <p:restoredTop sz="94660"/>
  </p:normalViewPr>
  <p:slideViewPr>
    <p:cSldViewPr snapToGrid="0">
      <p:cViewPr varScale="1">
        <p:scale>
          <a:sx n="52" d="100"/>
          <a:sy n="52" d="100"/>
        </p:scale>
        <p:origin x="53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066050954157046"/>
          <c:y val="0.11164026973215237"/>
          <c:w val="0.84732875495826177"/>
          <c:h val="0.7139023490950208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E65-460F-BBB2-14AF9A1BF5B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E65-460F-BBB2-14AF9A1BF5B4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3E65-460F-BBB2-14AF9A1BF5B4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3E65-460F-BBB2-14AF9A1BF5B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Sheet1!$C$2:$C$5</c:f>
              <c:strCache>
                <c:ptCount val="4"/>
                <c:pt idx="0">
                  <c:v>GRMZM2G070849 (Zm00001d028930) Root</c:v>
                </c:pt>
                <c:pt idx="1">
                  <c:v>GRMZM2G070849 (Zm00001d028930) Seedling Shoots</c:v>
                </c:pt>
                <c:pt idx="2">
                  <c:v>GRMZM2G022945 (Zm00001d028863) Root</c:v>
                </c:pt>
                <c:pt idx="3">
                  <c:v>GRMZM2G022945 (Zm00001d028863) Seedling Shoots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20.038699999999999</c:v>
                </c:pt>
                <c:pt idx="1">
                  <c:v>0.5</c:v>
                </c:pt>
                <c:pt idx="2">
                  <c:v>0.27500000000000002</c:v>
                </c:pt>
                <c:pt idx="3">
                  <c:v>1.20475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E65-460F-BBB2-14AF9A1BF5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37788264"/>
        <c:axId val="-2134156200"/>
      </c:barChart>
      <c:catAx>
        <c:axId val="-21377882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34156200"/>
        <c:crosses val="autoZero"/>
        <c:auto val="1"/>
        <c:lblAlgn val="ctr"/>
        <c:lblOffset val="100"/>
        <c:noMultiLvlLbl val="0"/>
      </c:catAx>
      <c:valAx>
        <c:axId val="-2134156200"/>
        <c:scaling>
          <c:orientation val="minMax"/>
          <c:max val="22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/>
                  <a:t>Gene Expressoin (FPKM)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-2137788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F348E4-2515-492C-BE01-05897ED6022E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87FE8-C053-4A5B-A43C-471A50D878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990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S1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Genetic crosses to test the maintenance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repression initiated by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The ear from the cross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tester by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p1-vv-9D9A*/p1-ww-id1.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 of the kernels show fine spots or no spots on the aleurone, indicating that the silencing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efficiently maintained in the first generation following segregation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p1-vv-9D9A*. 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Asterisk indicates silenced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The ear from the cross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tester by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p1-vv-9D9A*/+.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100% of the kernels show fine spots or no spots on the aleurone, indicating that the silencing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efficiently maintained for the second generation in the absence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E5985-14A1-4B88-B846-CC4399A2B02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22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S2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Genetic crosses to test the maintenance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repression initiated by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p1-ww-id4.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ear from the cross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tester by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p1-vv-9D9A*/p1-ww-id4.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78.7% of kernels show fine spots or no spots on the aleurone and 21.3% of kernels show heavy spots on the aleurone. Asterisk indicates silenced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>
              <a:effectLst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ear from the cross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tester by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p1-vv-9D9A*/+.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63.9% of kernels show fine spots or no spots on the aleurone, and 36.1% of kernels show heavy spots on the aleurone.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E5985-14A1-4B88-B846-CC4399A2B02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436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S3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Southern blot analysis of the structure of Composite Insertion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Schematic structure of the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allele with restriction sites (vertical lines) and probes (hatched boxes marked "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1P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and "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") indicated. </a:t>
            </a:r>
            <a:endParaRPr lang="en-US" dirty="0">
              <a:effectLst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Southern blot result of genomic DNAs from B73 (Lane 1),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p1-vv-9D9A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(Lane 2), and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(Lane 3), digested with the indicated enzymes and hybridized with probe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1P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(left panel) and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1D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(right panel). </a:t>
            </a:r>
            <a:endParaRPr lang="en-US" dirty="0">
              <a:effectLst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Table of expected and observed band sizes when the restriction sites are included in the Composite Insertion.  Enzyme Abbreviation: E: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EcoR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Sc: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P: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Pst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Ssp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B: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Bgl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N: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Nco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E5985-14A1-4B88-B846-CC4399A2B0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299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S4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Southern blot analysis of the structure of Composite Insertion in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p1-ww-id4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Schematic structure of the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p1-ww-id4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allele with restriction sites (vertical lines) and probes (hatched boxes labeled "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4P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and "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") indicated.  Enzyme Abbreviation: E: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EcoR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N: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Nco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P: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Pst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Sc: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>
              <a:effectLst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Southern blot result of genomic DNA from B73 (Lane 1),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p1-vv-9D9A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(Lane 2), and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p1-ww-id4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(Lane 4), digested with the indicated enzymes and hybridized with probe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4PD.</a:t>
            </a:r>
            <a:endParaRPr lang="en-US" dirty="0">
              <a:effectLst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Table of expected and observed band sizes when the restriction sites are included in the Composite Insertion.  Enzyme Abbreviation: E: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EcoR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Sc: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P: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Pst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Ssp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Sal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B: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Bgl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N: </a:t>
            </a:r>
            <a:r>
              <a:rPr lang="en-US" sz="1200" i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Nco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E5985-14A1-4B88-B846-CC4399A2B0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366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S5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The gene expression data of target genes where Composite Insertions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p1-ww-id4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located. Data are from (Wang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al.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2009).</a:t>
            </a:r>
            <a:endParaRPr lang="en-US" dirty="0">
              <a:effectLst/>
            </a:endParaRPr>
          </a:p>
          <a:p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E5985-14A1-4B88-B846-CC4399A2B0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248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S6.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Small RNA read counts of specific regions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Schematic structure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Filled and open triangles indicate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5’ and 3’ termini, respectively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Filled boxes are exons, hatched boxes indicate sub-terminal regions. The arrow marks the transcription start site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numbers indicate the nucleotide positions within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including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untranscribed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region (1-334 bp; 5’ TIR/Sub-TIR from 1 – 250 bp); transcribed region (335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4315; exon 1 from 335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1111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bp); 3’ TIR/Sub-TIR (4316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4565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bp).</a:t>
            </a: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B-E.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Small RNA Reads Per Million that exactly match the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sequence of the indicated regions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E5985-14A1-4B88-B846-CC4399A2B0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9740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S7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Small RNAs mapped to the loop region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p1-ww-id4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visualized by the Integrative Genomics Viewer. </a:t>
            </a:r>
            <a:endParaRPr lang="en-US" dirty="0">
              <a:effectLst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Diagram of expected dsRNA from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p1-ww-id4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including predicted stem-loop structure (top), and stem-open loop structure to show extent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sequence included in loop (middle).  Lower map shows structure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including exons 1 – 5 (black boxes), and predicted loop positions at 2486 – 3900.</a:t>
            </a:r>
            <a:endParaRPr lang="en-US" dirty="0">
              <a:effectLst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Small RNA reads mapped to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positions 2486 – 3900 in shoot and root tissues of the indicated genotypes. Black, red and blue indicate 21-, 22-, and 24-nt small RNAs, respectively. Compared to genotypes that do not contain a loop structure (B73, progenitor allele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p1-vv-9D9A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the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p1-ww-id4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allele shows an accumulation of 21-22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small RNAs in both shoot and root. The small RNAs in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p1-ww-id4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extend from 2486 to ~3400 in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which is similar to the size of loop predicted by genomic Southern blot (2486 – 3900). The ~500 bp difference may due to the low resolution of genomic Southern blot in estimating fragment sizes.  </a:t>
            </a:r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E5985-14A1-4B88-B846-CC4399A2B0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226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 S8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Small RNAs mapped to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intron 1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(position 1112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-1218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bp), visualized by the Integrative Genomics Viewer. The y axis of the coverage track was standardized to the same scale for each sample. Black, red and blue indicate 21-, 22-, and 24-nt small RNAs, respectively. The 21- and 22-nt small RNAs are enriched in both root and shoot of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p1-ww-id1,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consistent with the intron-containing cDNA that was detected by RT-PCR. The extent of small RNA coverage also matches the size of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unspliced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intron 1 in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p1-ww-id1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Unexpectedly,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p1-ww-id4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 not show a similar accumulation of 21- and 22-nt sRNA, even though it does produce dsRNA including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unspliced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intron 1 based on RT-PCR and dsRNA protections assays (Figure 6). The reason for this difference is unknown. </a:t>
            </a:r>
            <a:endParaRPr lang="en-US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AE5985-14A1-4B88-B846-CC4399A2B0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540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5DA610-717F-4284-8E6F-91BC6AAB02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9268D6-5D0E-47BC-8DD0-E826E0B313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AA337-1E1B-4ED7-AC89-1FE5CE0C4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91C1C-E610-4588-8EDB-8DAB19E92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94BE2E-A6CE-4721-B3CC-700FCF378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7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9908D-35EE-4BEA-9A40-EF15A565F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2B75A8-6DBC-4B15-AF93-A7F33B6CEE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2102EE-484E-4219-912A-E75C7FE18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3045C-9867-41A0-AC02-E122E0C39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2297F-3924-4B7A-A48D-B32D2276C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274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8A96542-35D8-4FA3-8821-CB0EA1C7EC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68AA9B-28F4-448B-956C-B1EEC26379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7DBC9-7C25-4292-83D6-71DF33ED5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7AD3C7-0A94-46C7-A888-431330D72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4E608-EF25-4478-82B9-043A3E076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943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B2670-1888-4946-9987-EE6FBE7E5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83C1A-CADC-4AA8-8D9F-4A9ED4585A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9AE892-404F-4951-A87C-44E2D920B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BAB80B-77B1-4FBE-AF5F-70A1B997D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FC6E9-9F16-4A83-B3DF-2492C6097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210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EC8CE-969E-458C-882C-01700906C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DE5D44-7067-4A52-9865-8B343BA655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F5F70A-CBC4-424C-B002-262F8941D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3F660-D9D0-4F00-A6AA-AB0D72D7C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1A2DB2-0487-48B4-B92F-8CA5878E4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22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AE5FD-E19E-4EF6-B300-1D0374EF7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0FE0B-D975-423B-AA1A-05CC61E2CC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5C953E-81F4-4890-9630-A27E0B5A71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FF3F0A-78B0-437A-89A2-3D7093F3B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13035C-D11C-47AE-B2D2-B6BF525E9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A4ADA4-ED1D-4AB7-9AAB-575926E03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80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9AD70-FD34-4145-9B68-D14AAF4839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9707F-F94C-4471-803E-49803BBCB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EAFF81-8610-4E7D-A455-2757178674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14BAB4-169F-4F02-A5B3-0AF327EECF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74788C-FE66-456E-804C-1DF9CA2FB7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C798D3-D2E7-42CA-948D-7733629AE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4C0179-6BDC-4E95-B013-D8022918D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8F891C-9E2E-42F5-BE10-91463BC32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710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CFDFF-8F23-4E7C-B0DE-EC17FA77B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8DF2FD-D17A-4AD6-A325-2F6A511E7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DC340E-640C-4944-92BB-E52D271A4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7CD0B6-F390-423C-87A6-195D819FD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9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5376B5-1673-42FB-B3AB-BD536EFC6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CD1498-453E-49A4-8C57-8BBEBFB67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CAE577-A2BA-47DC-9610-4CFB2B540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476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BAC9F-631D-499B-86E2-3B515AAD0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49465-A050-41FC-8F68-B3939FA502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1D2221-0F00-4433-8B78-49B3311E34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79A5C0-8C25-48B2-8AE6-B594A314E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40EADB-7095-4EE0-9A03-073A9B7B2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43BAD2-B3FD-43A5-B2B3-7521F098E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649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D6DC0-A7A2-4D44-B35B-67F3BD9BE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012CE6-FC17-4BBF-896D-431E946595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5A6287-C3CD-4611-8278-CCFEB16F1D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D65635-C815-4F97-BD10-F82886AB2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3EEF71-4076-4D3E-A40D-9F1FD35DB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A1B67B-45A4-44A7-8CCC-FAB2818FE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186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3A0A2A-E4AB-43E8-B506-9333BC5F0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41EB2-BB8B-45A4-B56B-0587A7938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1533F6-0912-4C0B-81A8-99A0F068DB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1E23F-63A1-4C66-A2AD-A98B3556C072}" type="datetimeFigureOut">
              <a:rPr lang="en-US" smtClean="0"/>
              <a:t>4/17/2020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7FF12A-EF41-4F34-B8E1-4B893E541F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D1FF83-E2A8-4C0E-BA16-FCC81ED48B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B652E-19B9-43A2-8940-B40ABF8530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90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20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82D305A-6B96-497D-B191-A640801368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9" t="46820" r="50379" b="48032"/>
          <a:stretch/>
        </p:blipFill>
        <p:spPr>
          <a:xfrm>
            <a:off x="6618058" y="530676"/>
            <a:ext cx="972108" cy="810092"/>
          </a:xfrm>
          <a:prstGeom prst="ellipse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9ADDA28-E647-4E67-9DEF-88D463F29B9E}"/>
              </a:ext>
            </a:extLst>
          </p:cNvPr>
          <p:cNvCxnSpPr>
            <a:cxnSpLocks/>
          </p:cNvCxnSpPr>
          <p:nvPr/>
        </p:nvCxnSpPr>
        <p:spPr>
          <a:xfrm>
            <a:off x="5530627" y="1438968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2165AE87-510A-4A08-877B-C7A9AEBE9B48}"/>
              </a:ext>
            </a:extLst>
          </p:cNvPr>
          <p:cNvSpPr/>
          <p:nvPr/>
        </p:nvSpPr>
        <p:spPr>
          <a:xfrm>
            <a:off x="5672316" y="1275911"/>
            <a:ext cx="57394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p1-vv-9D9A*/p1-ww-id1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56EA80-9DD4-4C37-9EA5-8E2CA86F1599}"/>
              </a:ext>
            </a:extLst>
          </p:cNvPr>
          <p:cNvSpPr/>
          <p:nvPr/>
        </p:nvSpPr>
        <p:spPr>
          <a:xfrm>
            <a:off x="5672318" y="460671"/>
            <a:ext cx="2703394" cy="115405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111F2BC-9BA8-4252-BB33-BCA70889FE83}"/>
              </a:ext>
            </a:extLst>
          </p:cNvPr>
          <p:cNvSpPr/>
          <p:nvPr/>
        </p:nvSpPr>
        <p:spPr>
          <a:xfrm>
            <a:off x="4422780" y="1018541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tester X</a:t>
            </a: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C32A506-1F10-4D2A-B470-72AA90B92FEA}"/>
              </a:ext>
            </a:extLst>
          </p:cNvPr>
          <p:cNvCxnSpPr>
            <a:cxnSpLocks/>
          </p:cNvCxnSpPr>
          <p:nvPr/>
        </p:nvCxnSpPr>
        <p:spPr>
          <a:xfrm>
            <a:off x="6826219" y="4534685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D497814-E45B-4FF3-84BB-D7BA5F6AD3C3}"/>
              </a:ext>
            </a:extLst>
          </p:cNvPr>
          <p:cNvSpPr txBox="1"/>
          <p:nvPr/>
        </p:nvSpPr>
        <p:spPr>
          <a:xfrm>
            <a:off x="3392125" y="2884000"/>
            <a:ext cx="455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100% of kernels are weakly or non-spotted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B2EE3FFE-1D9A-4F98-A7E7-BA462515E3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62" t="49703" r="46589" b="46730"/>
          <a:stretch/>
        </p:blipFill>
        <p:spPr>
          <a:xfrm>
            <a:off x="7471585" y="3356993"/>
            <a:ext cx="972109" cy="810091"/>
          </a:xfrm>
          <a:prstGeom prst="ellipse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59479025-8144-4E04-A2A9-34EB240D2D2D}"/>
              </a:ext>
            </a:extLst>
          </p:cNvPr>
          <p:cNvSpPr/>
          <p:nvPr/>
        </p:nvSpPr>
        <p:spPr>
          <a:xfrm>
            <a:off x="7104113" y="4149080"/>
            <a:ext cx="16914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p1-vv-9D9A*/+</a:t>
            </a:r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3DF8E56-4EE6-4931-8F1C-2AC75B42E216}"/>
              </a:ext>
            </a:extLst>
          </p:cNvPr>
          <p:cNvSpPr/>
          <p:nvPr/>
        </p:nvSpPr>
        <p:spPr>
          <a:xfrm>
            <a:off x="7040099" y="3310036"/>
            <a:ext cx="1890762" cy="1195132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AA7D83-5663-4A26-976B-72B65B383E92}"/>
              </a:ext>
            </a:extLst>
          </p:cNvPr>
          <p:cNvSpPr txBox="1"/>
          <p:nvPr/>
        </p:nvSpPr>
        <p:spPr>
          <a:xfrm>
            <a:off x="4741452" y="6097141"/>
            <a:ext cx="455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100% of kernels are weakly or non-spotted</a:t>
            </a:r>
          </a:p>
        </p:txBody>
      </p:sp>
      <p:sp>
        <p:nvSpPr>
          <p:cNvPr id="38" name="Arrow: Curved Left 37">
            <a:extLst>
              <a:ext uri="{FF2B5EF4-FFF2-40B4-BE49-F238E27FC236}">
                <a16:creationId xmlns:a16="http://schemas.microsoft.com/office/drawing/2014/main" id="{8D59F12E-1B4C-4FF3-A2A3-337F22A77EA9}"/>
              </a:ext>
            </a:extLst>
          </p:cNvPr>
          <p:cNvSpPr/>
          <p:nvPr/>
        </p:nvSpPr>
        <p:spPr>
          <a:xfrm rot="19263944">
            <a:off x="7912262" y="1862310"/>
            <a:ext cx="647018" cy="1425711"/>
          </a:xfrm>
          <a:prstGeom prst="curvedLef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44EE9F9-56FB-4195-808D-3C260CE8A6A0}"/>
              </a:ext>
            </a:extLst>
          </p:cNvPr>
          <p:cNvSpPr txBox="1"/>
          <p:nvPr/>
        </p:nvSpPr>
        <p:spPr>
          <a:xfrm>
            <a:off x="3144792" y="878076"/>
            <a:ext cx="492443" cy="3347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</a:p>
          <a:p>
            <a:pPr>
              <a:lnSpc>
                <a:spcPct val="150000"/>
              </a:lnSpc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11F2BC-9BA8-4252-BB33-BCA70889FE83}"/>
              </a:ext>
            </a:extLst>
          </p:cNvPr>
          <p:cNvSpPr/>
          <p:nvPr/>
        </p:nvSpPr>
        <p:spPr>
          <a:xfrm>
            <a:off x="5694913" y="385658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tester X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5" t="17898" r="41338" b="23843"/>
          <a:stretch/>
        </p:blipFill>
        <p:spPr>
          <a:xfrm rot="16200000">
            <a:off x="4753555" y="985506"/>
            <a:ext cx="1118702" cy="2610305"/>
          </a:xfrm>
          <a:prstGeom prst="rect">
            <a:avLst/>
          </a:prstGeom>
        </p:spPr>
      </p:pic>
      <p:pic>
        <p:nvPicPr>
          <p:cNvPr id="20" name="Picture 19" descr="DSC_0335.JPG">
            <a:extLst>
              <a:ext uri="{FF2B5EF4-FFF2-40B4-BE49-F238E27FC236}">
                <a16:creationId xmlns:a16="http://schemas.microsoft.com/office/drawing/2014/main" id="{77A2CBE2-F47A-458D-877C-8C2DB3BF958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726" t="8122" r="36220" b="16607"/>
          <a:stretch/>
        </p:blipFill>
        <p:spPr>
          <a:xfrm rot="16200000">
            <a:off x="6274894" y="3826172"/>
            <a:ext cx="1224137" cy="331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067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9ADDA28-E647-4E67-9DEF-88D463F29B9E}"/>
              </a:ext>
            </a:extLst>
          </p:cNvPr>
          <p:cNvCxnSpPr>
            <a:cxnSpLocks/>
          </p:cNvCxnSpPr>
          <p:nvPr/>
        </p:nvCxnSpPr>
        <p:spPr>
          <a:xfrm>
            <a:off x="5639985" y="1170647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2165AE87-510A-4A08-877B-C7A9AEBE9B48}"/>
              </a:ext>
            </a:extLst>
          </p:cNvPr>
          <p:cNvSpPr/>
          <p:nvPr/>
        </p:nvSpPr>
        <p:spPr>
          <a:xfrm>
            <a:off x="5849230" y="977068"/>
            <a:ext cx="2762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p1-vv-9D9A*/p1-ww-id4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56EA80-9DD4-4C37-9EA5-8E2CA86F1599}"/>
              </a:ext>
            </a:extLst>
          </p:cNvPr>
          <p:cNvSpPr/>
          <p:nvPr/>
        </p:nvSpPr>
        <p:spPr>
          <a:xfrm>
            <a:off x="5781676" y="192350"/>
            <a:ext cx="2706774" cy="115405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C32A506-1F10-4D2A-B470-72AA90B92FEA}"/>
              </a:ext>
            </a:extLst>
          </p:cNvPr>
          <p:cNvCxnSpPr>
            <a:cxnSpLocks/>
          </p:cNvCxnSpPr>
          <p:nvPr/>
        </p:nvCxnSpPr>
        <p:spPr>
          <a:xfrm>
            <a:off x="7043712" y="4685786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8D497814-E45B-4FF3-84BB-D7BA5F6AD3C3}"/>
              </a:ext>
            </a:extLst>
          </p:cNvPr>
          <p:cNvSpPr txBox="1"/>
          <p:nvPr/>
        </p:nvSpPr>
        <p:spPr>
          <a:xfrm>
            <a:off x="3773005" y="2793083"/>
            <a:ext cx="3916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21.3% of kernels are heavily-spotted</a:t>
            </a:r>
          </a:p>
        </p:txBody>
      </p:sp>
      <p:pic>
        <p:nvPicPr>
          <p:cNvPr id="26" name="Picture 25" descr="DSC_0346.JPG">
            <a:extLst>
              <a:ext uri="{FF2B5EF4-FFF2-40B4-BE49-F238E27FC236}">
                <a16:creationId xmlns:a16="http://schemas.microsoft.com/office/drawing/2014/main" id="{12A40475-91CE-47D0-B568-AF4FB4AC53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579" t="17313" r="42331" b="13416"/>
          <a:stretch/>
        </p:blipFill>
        <p:spPr>
          <a:xfrm rot="16200000">
            <a:off x="5040381" y="77369"/>
            <a:ext cx="1310906" cy="4096212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59479025-8144-4E04-A2A9-34EB240D2D2D}"/>
              </a:ext>
            </a:extLst>
          </p:cNvPr>
          <p:cNvSpPr/>
          <p:nvPr/>
        </p:nvSpPr>
        <p:spPr>
          <a:xfrm>
            <a:off x="4971426" y="4520725"/>
            <a:ext cx="1755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p1-vv-9D9A*/+</a:t>
            </a:r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3DF8E56-4EE6-4931-8F1C-2AC75B42E216}"/>
              </a:ext>
            </a:extLst>
          </p:cNvPr>
          <p:cNvSpPr/>
          <p:nvPr/>
        </p:nvSpPr>
        <p:spPr>
          <a:xfrm>
            <a:off x="4907413" y="3681681"/>
            <a:ext cx="1964947" cy="1195132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A849A5E-7AF4-4621-A2D8-3C1C3FCDC5F9}"/>
              </a:ext>
            </a:extLst>
          </p:cNvPr>
          <p:cNvSpPr/>
          <p:nvPr/>
        </p:nvSpPr>
        <p:spPr>
          <a:xfrm>
            <a:off x="6919048" y="4313921"/>
            <a:ext cx="1304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X Ac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tester</a:t>
            </a:r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AA7D83-5663-4A26-976B-72B65B383E92}"/>
              </a:ext>
            </a:extLst>
          </p:cNvPr>
          <p:cNvSpPr txBox="1"/>
          <p:nvPr/>
        </p:nvSpPr>
        <p:spPr>
          <a:xfrm>
            <a:off x="4971426" y="6428528"/>
            <a:ext cx="3916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36.1% of kernels are heavily-spotted</a:t>
            </a:r>
          </a:p>
        </p:txBody>
      </p:sp>
      <p:sp>
        <p:nvSpPr>
          <p:cNvPr id="38" name="Arrow: Curved Left 37">
            <a:extLst>
              <a:ext uri="{FF2B5EF4-FFF2-40B4-BE49-F238E27FC236}">
                <a16:creationId xmlns:a16="http://schemas.microsoft.com/office/drawing/2014/main" id="{8D59F12E-1B4C-4FF3-A2A3-337F22A77EA9}"/>
              </a:ext>
            </a:extLst>
          </p:cNvPr>
          <p:cNvSpPr/>
          <p:nvPr/>
        </p:nvSpPr>
        <p:spPr>
          <a:xfrm rot="688615">
            <a:off x="7695431" y="2373768"/>
            <a:ext cx="736534" cy="1883173"/>
          </a:xfrm>
          <a:prstGeom prst="curvedLef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74" name="Picture 73">
            <a:extLst>
              <a:ext uri="{FF2B5EF4-FFF2-40B4-BE49-F238E27FC236}">
                <a16:creationId xmlns:a16="http://schemas.microsoft.com/office/drawing/2014/main" id="{FE8EFF32-9BF7-4A63-AAF7-9EFC0D0CB6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3" t="87199" r="61911" b="1004"/>
          <a:stretch/>
        </p:blipFill>
        <p:spPr>
          <a:xfrm>
            <a:off x="6611227" y="244806"/>
            <a:ext cx="936104" cy="721982"/>
          </a:xfrm>
          <a:prstGeom prst="ellipse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FA286958-C1EC-4D20-A6E9-E704407E034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34" t="44788" r="47637" b="51957"/>
          <a:stretch/>
        </p:blipFill>
        <p:spPr>
          <a:xfrm>
            <a:off x="5400723" y="3758851"/>
            <a:ext cx="978324" cy="721982"/>
          </a:xfrm>
          <a:prstGeom prst="ellipse">
            <a:avLst/>
          </a:prstGeom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98E092B8-6D2B-443A-BCB4-744065E5C736}"/>
              </a:ext>
            </a:extLst>
          </p:cNvPr>
          <p:cNvSpPr txBox="1"/>
          <p:nvPr/>
        </p:nvSpPr>
        <p:spPr>
          <a:xfrm>
            <a:off x="3454578" y="567586"/>
            <a:ext cx="441146" cy="3266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</a:p>
          <a:p>
            <a:pPr>
              <a:lnSpc>
                <a:spcPct val="150000"/>
              </a:lnSpc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  <a:p>
            <a:pPr>
              <a:lnSpc>
                <a:spcPct val="150000"/>
              </a:lnSpc>
            </a:pP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11F2BC-9BA8-4252-BB33-BCA70889FE83}"/>
              </a:ext>
            </a:extLst>
          </p:cNvPr>
          <p:cNvSpPr/>
          <p:nvPr/>
        </p:nvSpPr>
        <p:spPr>
          <a:xfrm>
            <a:off x="4468495" y="69520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tester X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F4BDFB-FCC9-44FD-B481-B7D6496B813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83" t="19088" r="41932" b="10497"/>
          <a:stretch/>
        </p:blipFill>
        <p:spPr>
          <a:xfrm rot="16200000">
            <a:off x="6235310" y="3751457"/>
            <a:ext cx="1401032" cy="392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98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4772" t="919" r="20967" b="3515"/>
          <a:stretch/>
        </p:blipFill>
        <p:spPr>
          <a:xfrm>
            <a:off x="3719736" y="2321959"/>
            <a:ext cx="2214826" cy="15121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l="11721"/>
          <a:stretch/>
        </p:blipFill>
        <p:spPr>
          <a:xfrm>
            <a:off x="5983624" y="2321959"/>
            <a:ext cx="2407666" cy="151216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647728" y="2132358"/>
            <a:ext cx="233589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L1  L2 1  2  3  1   2   3  1  2  3   1  2  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49580" y="2132358"/>
            <a:ext cx="2089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  2  3   1  2  3  1   2  3  1  2  3   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079776" y="2124222"/>
            <a:ext cx="448072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527848" y="2124222"/>
            <a:ext cx="448072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975921" y="2124222"/>
            <a:ext cx="462383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438305" y="2124222"/>
            <a:ext cx="448071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6007969" y="2124222"/>
            <a:ext cx="452417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460386" y="2124222"/>
            <a:ext cx="427702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888088" y="2124222"/>
            <a:ext cx="424365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312455" y="2124222"/>
            <a:ext cx="448071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065043" y="3579772"/>
            <a:ext cx="18053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Ssp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Sca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EcoR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Pst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07969" y="3579771"/>
            <a:ext cx="17556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Ssp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Bgl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Pst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Sal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41650" y="2056431"/>
            <a:ext cx="340221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(kb)</a:t>
            </a: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720320" y="2302826"/>
            <a:ext cx="359457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11.7</a:t>
            </a: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4  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840219" y="2302919"/>
            <a:ext cx="354975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(kb)</a:t>
            </a:r>
          </a:p>
          <a:p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  <a:p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104364" y="2726111"/>
            <a:ext cx="13773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Lane L: Ladder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Lane 1: B73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Lane 2: 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P1-vv-9D9A</a:t>
            </a:r>
          </a:p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Lane 3: 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p1-ww-id1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21367" y="1295758"/>
            <a:ext cx="364202" cy="39303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</a:p>
          <a:p>
            <a:pPr>
              <a:lnSpc>
                <a:spcPct val="150000"/>
              </a:lnSpc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  <a:p>
            <a:pPr>
              <a:lnSpc>
                <a:spcPct val="150000"/>
              </a:lnSpc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</a:p>
          <a:p>
            <a:pPr>
              <a:lnSpc>
                <a:spcPct val="150000"/>
              </a:lnSpc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EE6F5C4E-1EF3-43DA-8FC4-33E1C22613B3}"/>
              </a:ext>
            </a:extLst>
          </p:cNvPr>
          <p:cNvGraphicFramePr>
            <a:graphicFrameLocks noGrp="1"/>
          </p:cNvGraphicFramePr>
          <p:nvPr/>
        </p:nvGraphicFramePr>
        <p:xfrm>
          <a:off x="3135854" y="4200872"/>
          <a:ext cx="6272515" cy="16764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345362">
                  <a:extLst>
                    <a:ext uri="{9D8B030D-6E8A-4147-A177-3AD203B41FA5}">
                      <a16:colId xmlns:a16="http://schemas.microsoft.com/office/drawing/2014/main" val="1810030978"/>
                    </a:ext>
                  </a:extLst>
                </a:gridCol>
                <a:gridCol w="849709">
                  <a:extLst>
                    <a:ext uri="{9D8B030D-6E8A-4147-A177-3AD203B41FA5}">
                      <a16:colId xmlns:a16="http://schemas.microsoft.com/office/drawing/2014/main" val="2655400069"/>
                    </a:ext>
                  </a:extLst>
                </a:gridCol>
                <a:gridCol w="547694">
                  <a:extLst>
                    <a:ext uri="{9D8B030D-6E8A-4147-A177-3AD203B41FA5}">
                      <a16:colId xmlns:a16="http://schemas.microsoft.com/office/drawing/2014/main" val="2562175135"/>
                    </a:ext>
                  </a:extLst>
                </a:gridCol>
                <a:gridCol w="663585">
                  <a:extLst>
                    <a:ext uri="{9D8B030D-6E8A-4147-A177-3AD203B41FA5}">
                      <a16:colId xmlns:a16="http://schemas.microsoft.com/office/drawing/2014/main" val="3473524609"/>
                    </a:ext>
                  </a:extLst>
                </a:gridCol>
                <a:gridCol w="475650">
                  <a:extLst>
                    <a:ext uri="{9D8B030D-6E8A-4147-A177-3AD203B41FA5}">
                      <a16:colId xmlns:a16="http://schemas.microsoft.com/office/drawing/2014/main" val="1072231697"/>
                    </a:ext>
                  </a:extLst>
                </a:gridCol>
                <a:gridCol w="522857">
                  <a:extLst>
                    <a:ext uri="{9D8B030D-6E8A-4147-A177-3AD203B41FA5}">
                      <a16:colId xmlns:a16="http://schemas.microsoft.com/office/drawing/2014/main" val="449456364"/>
                    </a:ext>
                  </a:extLst>
                </a:gridCol>
                <a:gridCol w="499253">
                  <a:extLst>
                    <a:ext uri="{9D8B030D-6E8A-4147-A177-3AD203B41FA5}">
                      <a16:colId xmlns:a16="http://schemas.microsoft.com/office/drawing/2014/main" val="327806674"/>
                    </a:ext>
                  </a:extLst>
                </a:gridCol>
                <a:gridCol w="673474">
                  <a:extLst>
                    <a:ext uri="{9D8B030D-6E8A-4147-A177-3AD203B41FA5}">
                      <a16:colId xmlns:a16="http://schemas.microsoft.com/office/drawing/2014/main" val="2661223656"/>
                    </a:ext>
                  </a:extLst>
                </a:gridCol>
                <a:gridCol w="694931">
                  <a:extLst>
                    <a:ext uri="{9D8B030D-6E8A-4147-A177-3AD203B41FA5}">
                      <a16:colId xmlns:a16="http://schemas.microsoft.com/office/drawing/2014/main" val="3434317400"/>
                    </a:ext>
                  </a:extLst>
                </a:gridCol>
              </a:tblGrid>
              <a:tr h="219952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Probe</a:t>
                      </a:r>
                      <a:endParaRPr lang="en-US" sz="10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1P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1D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264238473"/>
                  </a:ext>
                </a:extLst>
              </a:tr>
              <a:tr h="219952"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Restriction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Ssp</a:t>
                      </a:r>
                      <a:r>
                        <a:rPr lang="en-US" sz="100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</a:t>
                      </a:r>
                      <a:r>
                        <a:rPr lang="en-US" sz="100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EcoR</a:t>
                      </a:r>
                      <a:r>
                        <a:rPr lang="en-US" sz="100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Pst</a:t>
                      </a:r>
                      <a:r>
                        <a:rPr lang="en-US" sz="100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i="1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Ssp</a:t>
                      </a:r>
                      <a:r>
                        <a:rPr lang="en-US" sz="1000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i="1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BgI</a:t>
                      </a:r>
                      <a:r>
                        <a:rPr lang="en-US" sz="1000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i="1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Pst</a:t>
                      </a:r>
                      <a:r>
                        <a:rPr lang="en-US" sz="1000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i="1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Sal</a:t>
                      </a:r>
                      <a:r>
                        <a:rPr lang="en-US" sz="1000" kern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2451560"/>
                  </a:ext>
                </a:extLst>
              </a:tr>
              <a:tr h="357422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Positions in </a:t>
                      </a:r>
                      <a:r>
                        <a:rPr lang="en-US" sz="1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 </a:t>
                      </a:r>
                      <a:r>
                        <a:rPr lang="en-US" sz="10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(bp)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1842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2486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1826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729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5642238"/>
                  </a:ext>
                </a:extLst>
              </a:tr>
              <a:tr h="357422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Expected band (kb) 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7.6-9.6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5+CI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4.7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6.6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5+CI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kern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3.8+CI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7363284"/>
                  </a:ext>
                </a:extLst>
              </a:tr>
              <a:tr h="357422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Observed band (kb)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~4.7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~6.4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11.7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~4.7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~6.6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~(10-12)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~(10-12)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671434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646F4153-CBBF-4405-884D-208C6CDFF86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7769"/>
          <a:stretch/>
        </p:blipFill>
        <p:spPr>
          <a:xfrm>
            <a:off x="3385121" y="1139820"/>
            <a:ext cx="5985064" cy="77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96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069BD8D-2BEF-4BB0-9721-51B113BEFE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983" t="-342" r="33442" b="342"/>
          <a:stretch/>
        </p:blipFill>
        <p:spPr>
          <a:xfrm>
            <a:off x="4687400" y="2208280"/>
            <a:ext cx="1991026" cy="15288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954584-5BDE-449A-B478-0E720D49E912}"/>
              </a:ext>
            </a:extLst>
          </p:cNvPr>
          <p:cNvSpPr txBox="1"/>
          <p:nvPr/>
        </p:nvSpPr>
        <p:spPr>
          <a:xfrm>
            <a:off x="4646614" y="2035374"/>
            <a:ext cx="20537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L  1  2  4   1   2  4  1  2  4   1  2  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A5257B-D4BA-4A6E-B56C-EBCAA03630D4}"/>
              </a:ext>
            </a:extLst>
          </p:cNvPr>
          <p:cNvSpPr/>
          <p:nvPr/>
        </p:nvSpPr>
        <p:spPr>
          <a:xfrm>
            <a:off x="4855840" y="2018102"/>
            <a:ext cx="448072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1BBEB9-7097-4252-8145-F189E1F22287}"/>
              </a:ext>
            </a:extLst>
          </p:cNvPr>
          <p:cNvSpPr/>
          <p:nvPr/>
        </p:nvSpPr>
        <p:spPr>
          <a:xfrm>
            <a:off x="5303912" y="2018102"/>
            <a:ext cx="448072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56B91A0-85ED-48DD-B7D0-AD9BFEC9D48F}"/>
              </a:ext>
            </a:extLst>
          </p:cNvPr>
          <p:cNvSpPr/>
          <p:nvPr/>
        </p:nvSpPr>
        <p:spPr>
          <a:xfrm>
            <a:off x="5751985" y="2018102"/>
            <a:ext cx="462383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F86CF7-559D-4227-A7CA-4159D1E5B03F}"/>
              </a:ext>
            </a:extLst>
          </p:cNvPr>
          <p:cNvSpPr/>
          <p:nvPr/>
        </p:nvSpPr>
        <p:spPr>
          <a:xfrm>
            <a:off x="6214369" y="2018102"/>
            <a:ext cx="448071" cy="170177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DDE6FD-509D-4911-81A1-66415D93FA84}"/>
              </a:ext>
            </a:extLst>
          </p:cNvPr>
          <p:cNvSpPr txBox="1"/>
          <p:nvPr/>
        </p:nvSpPr>
        <p:spPr>
          <a:xfrm>
            <a:off x="4841107" y="3500074"/>
            <a:ext cx="18341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Sca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EcoR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000" b="1" i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Pst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en-US" sz="1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Nco</a:t>
            </a:r>
            <a:r>
              <a:rPr lang="en-US" sz="10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endParaRPr lang="en-US" sz="10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AAB5FA-1297-4AD8-90F8-73C69F918587}"/>
              </a:ext>
            </a:extLst>
          </p:cNvPr>
          <p:cNvSpPr txBox="1"/>
          <p:nvPr/>
        </p:nvSpPr>
        <p:spPr>
          <a:xfrm>
            <a:off x="4407560" y="2090111"/>
            <a:ext cx="34022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(kb)</a:t>
            </a: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1A4E89-A001-4E46-B1C1-104BFEED51A8}"/>
              </a:ext>
            </a:extLst>
          </p:cNvPr>
          <p:cNvSpPr txBox="1"/>
          <p:nvPr/>
        </p:nvSpPr>
        <p:spPr>
          <a:xfrm>
            <a:off x="6960096" y="2682977"/>
            <a:ext cx="12554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Lane L: Ladder</a:t>
            </a:r>
          </a:p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Lane 1: B73</a:t>
            </a:r>
          </a:p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Lane 2: </a:t>
            </a:r>
            <a:r>
              <a:rPr lang="en-US" sz="900" b="1" i="1" dirty="0">
                <a:latin typeface="Arial" panose="020B0604020202020204" pitchFamily="34" charset="0"/>
                <a:cs typeface="Arial" panose="020B0604020202020204" pitchFamily="34" charset="0"/>
              </a:rPr>
              <a:t>p1-vv-9D9A</a:t>
            </a:r>
          </a:p>
          <a:p>
            <a:r>
              <a:rPr lang="en-US" sz="900" b="1" dirty="0">
                <a:latin typeface="Arial" panose="020B0604020202020204" pitchFamily="34" charset="0"/>
                <a:cs typeface="Arial" panose="020B0604020202020204" pitchFamily="34" charset="0"/>
              </a:rPr>
              <a:t>Lane 4: </a:t>
            </a:r>
            <a:r>
              <a:rPr lang="en-US" sz="900" b="1" i="1" dirty="0">
                <a:latin typeface="Arial" panose="020B0604020202020204" pitchFamily="34" charset="0"/>
                <a:cs typeface="Arial" panose="020B0604020202020204" pitchFamily="34" charset="0"/>
              </a:rPr>
              <a:t>p1-ww-id4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855FF2-02D6-44C0-945C-C53865F9A780}"/>
              </a:ext>
            </a:extLst>
          </p:cNvPr>
          <p:cNvSpPr txBox="1"/>
          <p:nvPr/>
        </p:nvSpPr>
        <p:spPr>
          <a:xfrm>
            <a:off x="2727607" y="1052736"/>
            <a:ext cx="338554" cy="39361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</a:p>
          <a:p>
            <a:pPr>
              <a:lnSpc>
                <a:spcPct val="150000"/>
              </a:lnSpc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  <a:p>
            <a:pPr>
              <a:lnSpc>
                <a:spcPct val="150000"/>
              </a:lnSpc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</a:p>
          <a:p>
            <a:pPr>
              <a:lnSpc>
                <a:spcPct val="150000"/>
              </a:lnSpc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94C924C2-E468-41F1-8132-E53C11E5AEF9}"/>
              </a:ext>
            </a:extLst>
          </p:cNvPr>
          <p:cNvGraphicFramePr>
            <a:graphicFrameLocks noGrp="1"/>
          </p:cNvGraphicFramePr>
          <p:nvPr/>
        </p:nvGraphicFramePr>
        <p:xfrm>
          <a:off x="3005137" y="3863262"/>
          <a:ext cx="6066240" cy="18288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200045">
                  <a:extLst>
                    <a:ext uri="{9D8B030D-6E8A-4147-A177-3AD203B41FA5}">
                      <a16:colId xmlns:a16="http://schemas.microsoft.com/office/drawing/2014/main" val="1810030978"/>
                    </a:ext>
                  </a:extLst>
                </a:gridCol>
                <a:gridCol w="1075055">
                  <a:extLst>
                    <a:ext uri="{9D8B030D-6E8A-4147-A177-3AD203B41FA5}">
                      <a16:colId xmlns:a16="http://schemas.microsoft.com/office/drawing/2014/main" val="2655400069"/>
                    </a:ext>
                  </a:extLst>
                </a:gridCol>
                <a:gridCol w="1229042">
                  <a:extLst>
                    <a:ext uri="{9D8B030D-6E8A-4147-A177-3AD203B41FA5}">
                      <a16:colId xmlns:a16="http://schemas.microsoft.com/office/drawing/2014/main" val="2562175135"/>
                    </a:ext>
                  </a:extLst>
                </a:gridCol>
                <a:gridCol w="1284605">
                  <a:extLst>
                    <a:ext uri="{9D8B030D-6E8A-4147-A177-3AD203B41FA5}">
                      <a16:colId xmlns:a16="http://schemas.microsoft.com/office/drawing/2014/main" val="3473524609"/>
                    </a:ext>
                  </a:extLst>
                </a:gridCol>
                <a:gridCol w="1277493">
                  <a:extLst>
                    <a:ext uri="{9D8B030D-6E8A-4147-A177-3AD203B41FA5}">
                      <a16:colId xmlns:a16="http://schemas.microsoft.com/office/drawing/2014/main" val="1072231697"/>
                    </a:ext>
                  </a:extLst>
                </a:gridCol>
              </a:tblGrid>
              <a:tr h="215478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Probe</a:t>
                      </a:r>
                      <a:endParaRPr lang="en-US" sz="10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4PD</a:t>
                      </a:r>
                      <a:endParaRPr 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4238473"/>
                  </a:ext>
                </a:extLst>
              </a:tr>
              <a:tr h="215478">
                <a:tc>
                  <a:txBody>
                    <a:bodyPr/>
                    <a:lstStyle/>
                    <a:p>
                      <a:pPr algn="ctr"/>
                      <a:r>
                        <a:rPr lang="en-US" sz="10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Restriction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</a:t>
                      </a:r>
                      <a:r>
                        <a:rPr lang="en-US" sz="100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EcoR</a:t>
                      </a:r>
                      <a:r>
                        <a:rPr lang="en-US" sz="100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Pst</a:t>
                      </a:r>
                      <a:r>
                        <a:rPr lang="en-US" sz="100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Nco</a:t>
                      </a:r>
                      <a:r>
                        <a:rPr lang="en-US" sz="1000" i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0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2451560"/>
                  </a:ext>
                </a:extLst>
              </a:tr>
              <a:tr h="215478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Positions in </a:t>
                      </a:r>
                      <a:r>
                        <a:rPr lang="en-US" sz="1000" b="1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 </a:t>
                      </a:r>
                      <a:r>
                        <a:rPr lang="en-US" sz="1000" b="1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(bp)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2486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5642238"/>
                  </a:ext>
                </a:extLst>
              </a:tr>
              <a:tr h="338608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Expected band (kb) 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from </a:t>
                      </a:r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side</a:t>
                      </a:r>
                    </a:p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 from </a:t>
                      </a:r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from </a:t>
                      </a:r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side</a:t>
                      </a:r>
                    </a:p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3.8 from </a:t>
                      </a:r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side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from duplication; </a:t>
                      </a:r>
                    </a:p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(3.7+CI)  from CI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5.6 from duplication; </a:t>
                      </a:r>
                    </a:p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(3.5+CI) from CI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7363284"/>
                  </a:ext>
                </a:extLst>
              </a:tr>
              <a:tr h="215478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Observed band (kb)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and ~3.8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~(12-13) and ~3.8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and ~(10-12)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~5.6 and ~(10-12)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671434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E20984CB-32DC-43D2-8B93-95B93070C1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1207"/>
          <a:stretch/>
        </p:blipFill>
        <p:spPr>
          <a:xfrm>
            <a:off x="3160678" y="963474"/>
            <a:ext cx="5755159" cy="73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036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 title="gene expression">
            <a:extLst>
              <a:ext uri="{FF2B5EF4-FFF2-40B4-BE49-F238E27FC236}">
                <a16:creationId xmlns:a16="http://schemas.microsoft.com/office/drawing/2014/main" id="{E1CE7E80-07CE-47E6-86FF-C2B5B69A5A91}"/>
              </a:ext>
            </a:extLst>
          </p:cNvPr>
          <p:cNvGraphicFramePr/>
          <p:nvPr/>
        </p:nvGraphicFramePr>
        <p:xfrm>
          <a:off x="2567608" y="1340768"/>
          <a:ext cx="7056784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67224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D1142100-7D3E-49C2-ACFE-22261EB5F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9" y="3943106"/>
            <a:ext cx="4208931" cy="236132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FC8BE3-4152-430A-BEA7-2C9FC09444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9" y="1518475"/>
            <a:ext cx="4208931" cy="238355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5882645-3235-4521-B661-7FC107FDAD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7070" y="3933056"/>
            <a:ext cx="4208930" cy="23864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4B4B105-62E3-44C7-9871-7098C3F9C9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87070" y="1527635"/>
            <a:ext cx="4208930" cy="23743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04151" y="3356993"/>
            <a:ext cx="115323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B.</a:t>
            </a:r>
          </a:p>
          <a:p>
            <a:pPr marL="342900" indent="-342900">
              <a:buAutoNum type="alphaUcPeriod"/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lphaUcPeriod"/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lphaUcPeriod"/>
            </a:pP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C.                                                                  </a:t>
            </a: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C806FD-EC2D-4640-8A5D-6C0D4B91C301}"/>
              </a:ext>
            </a:extLst>
          </p:cNvPr>
          <p:cNvSpPr/>
          <p:nvPr/>
        </p:nvSpPr>
        <p:spPr>
          <a:xfrm>
            <a:off x="6168008" y="3416801"/>
            <a:ext cx="4572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E.</a:t>
            </a:r>
            <a:endParaRPr lang="en-US" sz="14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B0B5285-79BE-42F4-B16C-06A5F8CA1F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3999" y="568138"/>
            <a:ext cx="4595313" cy="504640"/>
          </a:xfrm>
          <a:prstGeom prst="rect">
            <a:avLst/>
          </a:prstGeom>
        </p:spPr>
      </p:pic>
      <p:cxnSp>
        <p:nvCxnSpPr>
          <p:cNvPr id="26" name="Straight Arrow Connector 25"/>
          <p:cNvCxnSpPr>
            <a:cxnSpLocks/>
          </p:cNvCxnSpPr>
          <p:nvPr/>
        </p:nvCxnSpPr>
        <p:spPr>
          <a:xfrm>
            <a:off x="4552070" y="576163"/>
            <a:ext cx="26040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>
            <a:off x="4552070" y="576164"/>
            <a:ext cx="0" cy="244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33C1FE88-2111-4AA2-808C-1B87C21331D1}"/>
              </a:ext>
            </a:extLst>
          </p:cNvPr>
          <p:cNvSpPr/>
          <p:nvPr/>
        </p:nvSpPr>
        <p:spPr>
          <a:xfrm>
            <a:off x="5608998" y="1100197"/>
            <a:ext cx="146226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Transcribed region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0F8CB75-0400-43EE-8A83-09F6332C7FE7}"/>
              </a:ext>
            </a:extLst>
          </p:cNvPr>
          <p:cNvSpPr/>
          <p:nvPr/>
        </p:nvSpPr>
        <p:spPr>
          <a:xfrm>
            <a:off x="3275056" y="1124744"/>
            <a:ext cx="16113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 err="1">
                <a:latin typeface="Arial" panose="020B0604020202020204" pitchFamily="34" charset="0"/>
                <a:cs typeface="Arial" panose="020B0604020202020204" pitchFamily="34" charset="0"/>
              </a:rPr>
              <a:t>Untranscribed</a:t>
            </a:r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 region</a:t>
            </a:r>
          </a:p>
        </p:txBody>
      </p:sp>
      <p:sp>
        <p:nvSpPr>
          <p:cNvPr id="20" name="Left Brace 19">
            <a:extLst>
              <a:ext uri="{FF2B5EF4-FFF2-40B4-BE49-F238E27FC236}">
                <a16:creationId xmlns:a16="http://schemas.microsoft.com/office/drawing/2014/main" id="{22FB6A2B-CE38-48AB-B0BA-BA500E2624AB}"/>
              </a:ext>
            </a:extLst>
          </p:cNvPr>
          <p:cNvSpPr/>
          <p:nvPr/>
        </p:nvSpPr>
        <p:spPr>
          <a:xfrm rot="16200000">
            <a:off x="4218042" y="818406"/>
            <a:ext cx="51593" cy="61646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Left Brace 28">
            <a:extLst>
              <a:ext uri="{FF2B5EF4-FFF2-40B4-BE49-F238E27FC236}">
                <a16:creationId xmlns:a16="http://schemas.microsoft.com/office/drawing/2014/main" id="{A95298D5-3FB2-49C7-B32E-88CBC4ABC0D1}"/>
              </a:ext>
            </a:extLst>
          </p:cNvPr>
          <p:cNvSpPr/>
          <p:nvPr/>
        </p:nvSpPr>
        <p:spPr>
          <a:xfrm rot="16200000">
            <a:off x="6316909" y="-628016"/>
            <a:ext cx="46439" cy="350552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D9CE67-F9CC-42AE-8EC7-D91F0AB15C7B}"/>
              </a:ext>
            </a:extLst>
          </p:cNvPr>
          <p:cNvSpPr/>
          <p:nvPr/>
        </p:nvSpPr>
        <p:spPr>
          <a:xfrm>
            <a:off x="4007320" y="773055"/>
            <a:ext cx="256718" cy="165915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0EA3857-0364-42E9-A4D7-57D6DCBC1BBD}"/>
              </a:ext>
            </a:extLst>
          </p:cNvPr>
          <p:cNvSpPr/>
          <p:nvPr/>
        </p:nvSpPr>
        <p:spPr>
          <a:xfrm>
            <a:off x="8080462" y="773055"/>
            <a:ext cx="256718" cy="165915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Left Brace 32">
            <a:extLst>
              <a:ext uri="{FF2B5EF4-FFF2-40B4-BE49-F238E27FC236}">
                <a16:creationId xmlns:a16="http://schemas.microsoft.com/office/drawing/2014/main" id="{1FFF01BA-D42C-486A-945C-C06DD4D3EE70}"/>
              </a:ext>
            </a:extLst>
          </p:cNvPr>
          <p:cNvSpPr/>
          <p:nvPr/>
        </p:nvSpPr>
        <p:spPr>
          <a:xfrm rot="5400000">
            <a:off x="4066533" y="556295"/>
            <a:ext cx="65624" cy="30870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612C81D-3D3D-4878-89D1-4F11A9FB80C7}"/>
              </a:ext>
            </a:extLst>
          </p:cNvPr>
          <p:cNvSpPr/>
          <p:nvPr/>
        </p:nvSpPr>
        <p:spPr>
          <a:xfrm>
            <a:off x="3431705" y="468919"/>
            <a:ext cx="11095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5’TIR/Sub-TIR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C3931BB-01CB-4C65-8D2B-06CD6754E24F}"/>
              </a:ext>
            </a:extLst>
          </p:cNvPr>
          <p:cNvSpPr/>
          <p:nvPr/>
        </p:nvSpPr>
        <p:spPr>
          <a:xfrm>
            <a:off x="7670615" y="503094"/>
            <a:ext cx="11095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3’TIR/Sub-TIR</a:t>
            </a:r>
          </a:p>
        </p:txBody>
      </p:sp>
      <p:sp>
        <p:nvSpPr>
          <p:cNvPr id="40" name="Left Brace 39">
            <a:extLst>
              <a:ext uri="{FF2B5EF4-FFF2-40B4-BE49-F238E27FC236}">
                <a16:creationId xmlns:a16="http://schemas.microsoft.com/office/drawing/2014/main" id="{DF47A6B9-163E-409B-87C6-5720C549452E}"/>
              </a:ext>
            </a:extLst>
          </p:cNvPr>
          <p:cNvSpPr/>
          <p:nvPr/>
        </p:nvSpPr>
        <p:spPr>
          <a:xfrm rot="5400000">
            <a:off x="8192602" y="554901"/>
            <a:ext cx="65624" cy="30870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8BA3A71-E6FA-44E0-A870-498C95C73C3E}"/>
              </a:ext>
            </a:extLst>
          </p:cNvPr>
          <p:cNvSpPr txBox="1"/>
          <p:nvPr/>
        </p:nvSpPr>
        <p:spPr>
          <a:xfrm>
            <a:off x="2699105" y="571211"/>
            <a:ext cx="11532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A.</a:t>
            </a:r>
          </a:p>
          <a:p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044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eft Brace 7"/>
          <p:cNvSpPr/>
          <p:nvPr/>
        </p:nvSpPr>
        <p:spPr>
          <a:xfrm>
            <a:off x="2862371" y="2430433"/>
            <a:ext cx="126640" cy="202208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/>
          <p:cNvSpPr/>
          <p:nvPr/>
        </p:nvSpPr>
        <p:spPr>
          <a:xfrm>
            <a:off x="2862370" y="4590673"/>
            <a:ext cx="143830" cy="208823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530129" y="3169014"/>
            <a:ext cx="400110" cy="598882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Shoot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42901" y="5135990"/>
            <a:ext cx="400110" cy="76580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Root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14A4A3B-99D7-434A-8F5D-E844154287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552" t="-1" r="9363" b="-14336"/>
          <a:stretch/>
        </p:blipFill>
        <p:spPr>
          <a:xfrm>
            <a:off x="5525792" y="411196"/>
            <a:ext cx="3168352" cy="9766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B53B790-C810-4F39-91E1-724537CB87F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786" t="-17930" b="22482"/>
          <a:stretch/>
        </p:blipFill>
        <p:spPr>
          <a:xfrm>
            <a:off x="5583241" y="1268760"/>
            <a:ext cx="3961800" cy="48166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A9A7B7B-C1C7-46DF-8141-9C4D0FD0D897}"/>
              </a:ext>
            </a:extLst>
          </p:cNvPr>
          <p:cNvSpPr/>
          <p:nvPr/>
        </p:nvSpPr>
        <p:spPr>
          <a:xfrm>
            <a:off x="7470008" y="332656"/>
            <a:ext cx="1224136" cy="146836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07FD09E-94F9-425D-9659-EDD9943CDB22}"/>
              </a:ext>
            </a:extLst>
          </p:cNvPr>
          <p:cNvCxnSpPr>
            <a:cxnSpLocks/>
          </p:cNvCxnSpPr>
          <p:nvPr/>
        </p:nvCxnSpPr>
        <p:spPr>
          <a:xfrm>
            <a:off x="8694144" y="1821613"/>
            <a:ext cx="827168" cy="3207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E65130-9304-49A0-A4F1-EEEC037E6F15}"/>
              </a:ext>
            </a:extLst>
          </p:cNvPr>
          <p:cNvCxnSpPr>
            <a:cxnSpLocks/>
          </p:cNvCxnSpPr>
          <p:nvPr/>
        </p:nvCxnSpPr>
        <p:spPr>
          <a:xfrm flipH="1">
            <a:off x="3006200" y="1813441"/>
            <a:ext cx="4457634" cy="3289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ACDD217-FDF6-440C-ACCE-BD8D3CCF2E8D}"/>
              </a:ext>
            </a:extLst>
          </p:cNvPr>
          <p:cNvSpPr txBox="1"/>
          <p:nvPr/>
        </p:nvSpPr>
        <p:spPr>
          <a:xfrm>
            <a:off x="7319688" y="1838446"/>
            <a:ext cx="152477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2486                      3900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77EE0DD-5B48-4796-A191-6559FDD0BB82}"/>
              </a:ext>
            </a:extLst>
          </p:cNvPr>
          <p:cNvSpPr/>
          <p:nvPr/>
        </p:nvSpPr>
        <p:spPr>
          <a:xfrm>
            <a:off x="5583242" y="332656"/>
            <a:ext cx="1880593" cy="146836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D55CCA7-A7AA-4A17-B7FB-6009E2E01B69}"/>
              </a:ext>
            </a:extLst>
          </p:cNvPr>
          <p:cNvSpPr txBox="1"/>
          <p:nvPr/>
        </p:nvSpPr>
        <p:spPr>
          <a:xfrm>
            <a:off x="6289567" y="-1946"/>
            <a:ext cx="2750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Stem                     loop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CD5FB10-1FCE-4DFA-9A9A-53FA78C9E725}"/>
              </a:ext>
            </a:extLst>
          </p:cNvPr>
          <p:cNvSpPr txBox="1"/>
          <p:nvPr/>
        </p:nvSpPr>
        <p:spPr>
          <a:xfrm>
            <a:off x="2451402" y="339604"/>
            <a:ext cx="3062425" cy="1386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50" dirty="0">
                <a:latin typeface="Arial" panose="020B0604020202020204" pitchFamily="34" charset="0"/>
                <a:cs typeface="Arial" panose="020B0604020202020204" pitchFamily="34" charset="0"/>
              </a:rPr>
              <a:t> expected dsRNA (stem-loop)</a:t>
            </a:r>
          </a:p>
          <a:p>
            <a:pPr algn="r">
              <a:lnSpc>
                <a:spcPct val="150000"/>
              </a:lnSpc>
            </a:pPr>
            <a:endParaRPr lang="en-US" sz="11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en-US" sz="1150" dirty="0">
                <a:latin typeface="Arial" panose="020B0604020202020204" pitchFamily="34" charset="0"/>
                <a:cs typeface="Arial" panose="020B0604020202020204" pitchFamily="34" charset="0"/>
              </a:rPr>
              <a:t>expected dsRNA (stem-open loop)</a:t>
            </a:r>
          </a:p>
          <a:p>
            <a:pPr algn="r">
              <a:lnSpc>
                <a:spcPct val="150000"/>
              </a:lnSpc>
            </a:pPr>
            <a:endParaRPr lang="en-US" sz="11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150000"/>
              </a:lnSpc>
            </a:pPr>
            <a:r>
              <a:rPr lang="en-US" sz="1150" dirty="0">
                <a:latin typeface="Arial" panose="020B0604020202020204" pitchFamily="34" charset="0"/>
                <a:cs typeface="Arial" panose="020B0604020202020204" pitchFamily="34" charset="0"/>
              </a:rPr>
              <a:t>expected dsRNA matched to </a:t>
            </a:r>
            <a:r>
              <a:rPr lang="en-US" sz="1150" i="1" dirty="0">
                <a:latin typeface="Arial" panose="020B0604020202020204" pitchFamily="34" charset="0"/>
                <a:cs typeface="Arial" panose="020B0604020202020204" pitchFamily="34" charset="0"/>
              </a:rPr>
              <a:t>Ac</a:t>
            </a:r>
            <a:r>
              <a:rPr lang="en-US" sz="1150" dirty="0">
                <a:latin typeface="Arial" panose="020B0604020202020204" pitchFamily="34" charset="0"/>
                <a:cs typeface="Arial" panose="020B0604020202020204" pitchFamily="34" charset="0"/>
              </a:rPr>
              <a:t> sequences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27522CB-11D1-41B8-9A63-235D47AD4B54}"/>
              </a:ext>
            </a:extLst>
          </p:cNvPr>
          <p:cNvSpPr txBox="1"/>
          <p:nvPr/>
        </p:nvSpPr>
        <p:spPr>
          <a:xfrm>
            <a:off x="2925678" y="297231"/>
            <a:ext cx="43088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</a:t>
            </a:r>
          </a:p>
          <a:p>
            <a:pPr marL="342900" indent="-342900">
              <a:buAutoNum type="alphaUcPeriod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lphaUcPeriod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lphaUcPeriod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lphaUcPeriod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lphaUcPeriod"/>
            </a:pP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1F3DFA-BE52-4414-B24E-06A0E60EA37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902" t="25261" r="23203" b="8196"/>
          <a:stretch/>
        </p:blipFill>
        <p:spPr>
          <a:xfrm>
            <a:off x="2989012" y="4527655"/>
            <a:ext cx="6563373" cy="21512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2CE678-3B7E-4F46-9A10-77D88A6D22A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035" t="13545" r="658" b="9457"/>
          <a:stretch/>
        </p:blipFill>
        <p:spPr>
          <a:xfrm>
            <a:off x="2996357" y="2160134"/>
            <a:ext cx="6548685" cy="23585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70009" y="2598862"/>
            <a:ext cx="102791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p1-vv-9D9A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B73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p1-ww-id1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p1-ww-id4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p1-vv-9D9A</a:t>
            </a:r>
          </a:p>
          <a:p>
            <a:pPr algn="r"/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B73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p1-ww-id1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p1-ww-id4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85AFFCEB-EB49-427D-A7FE-04375A67E923}"/>
              </a:ext>
            </a:extLst>
          </p:cNvPr>
          <p:cNvSpPr/>
          <p:nvPr/>
        </p:nvSpPr>
        <p:spPr>
          <a:xfrm rot="16200000">
            <a:off x="5450757" y="1617476"/>
            <a:ext cx="186789" cy="7200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508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4FB76E31-72A1-4736-80D2-CB69251710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62" t="12596" b="9416"/>
          <a:stretch/>
        </p:blipFill>
        <p:spPr>
          <a:xfrm>
            <a:off x="4367808" y="1430269"/>
            <a:ext cx="3817784" cy="2356267"/>
          </a:xfrm>
          <a:prstGeom prst="rect">
            <a:avLst/>
          </a:prstGeom>
        </p:spPr>
      </p:pic>
      <p:sp>
        <p:nvSpPr>
          <p:cNvPr id="8" name="Left Brace 7"/>
          <p:cNvSpPr/>
          <p:nvPr/>
        </p:nvSpPr>
        <p:spPr>
          <a:xfrm>
            <a:off x="4162807" y="1729737"/>
            <a:ext cx="126640" cy="202208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Brace 8"/>
          <p:cNvSpPr/>
          <p:nvPr/>
        </p:nvSpPr>
        <p:spPr>
          <a:xfrm>
            <a:off x="4162806" y="3889977"/>
            <a:ext cx="143830" cy="208823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830565" y="2468318"/>
            <a:ext cx="400110" cy="598882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Shoot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43337" y="4435294"/>
            <a:ext cx="400110" cy="765802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Root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B53B790-C810-4F39-91E1-724537CB87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786" t="-17930" b="22482"/>
          <a:stretch/>
        </p:blipFill>
        <p:spPr>
          <a:xfrm>
            <a:off x="4294440" y="692696"/>
            <a:ext cx="3961800" cy="481662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07FD09E-94F9-425D-9659-EDD9943CDB22}"/>
              </a:ext>
            </a:extLst>
          </p:cNvPr>
          <p:cNvCxnSpPr>
            <a:cxnSpLocks/>
          </p:cNvCxnSpPr>
          <p:nvPr/>
        </p:nvCxnSpPr>
        <p:spPr>
          <a:xfrm>
            <a:off x="5173532" y="1166592"/>
            <a:ext cx="2958514" cy="2636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0E65130-9304-49A0-A4F1-EEEC037E6F15}"/>
              </a:ext>
            </a:extLst>
          </p:cNvPr>
          <p:cNvCxnSpPr>
            <a:cxnSpLocks/>
          </p:cNvCxnSpPr>
          <p:nvPr/>
        </p:nvCxnSpPr>
        <p:spPr>
          <a:xfrm flipH="1">
            <a:off x="4397979" y="1166592"/>
            <a:ext cx="689911" cy="26367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ACDD217-FDF6-440C-ACCE-BD8D3CCF2E8D}"/>
              </a:ext>
            </a:extLst>
          </p:cNvPr>
          <p:cNvSpPr txBox="1"/>
          <p:nvPr/>
        </p:nvSpPr>
        <p:spPr>
          <a:xfrm>
            <a:off x="4693182" y="1238564"/>
            <a:ext cx="9989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1112</a:t>
            </a:r>
            <a:r>
              <a:rPr lang="en-US" sz="10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1218</a:t>
            </a:r>
            <a:r>
              <a:rPr lang="en-US" sz="10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27522CB-11D1-41B8-9A63-235D47AD4B54}"/>
              </a:ext>
            </a:extLst>
          </p:cNvPr>
          <p:cNvSpPr txBox="1"/>
          <p:nvPr/>
        </p:nvSpPr>
        <p:spPr>
          <a:xfrm>
            <a:off x="3760017" y="918470"/>
            <a:ext cx="4308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46993385-D891-4540-85E3-6BF73DF44558}"/>
              </a:ext>
            </a:extLst>
          </p:cNvPr>
          <p:cNvSpPr/>
          <p:nvPr/>
        </p:nvSpPr>
        <p:spPr>
          <a:xfrm rot="16200000">
            <a:off x="4165043" y="1041747"/>
            <a:ext cx="186789" cy="7200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64AD43-7C0C-4733-83D6-10DC66CB12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737" t="18590" r="330" b="8000"/>
          <a:stretch/>
        </p:blipFill>
        <p:spPr>
          <a:xfrm>
            <a:off x="4367808" y="3795787"/>
            <a:ext cx="3817785" cy="21517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104136" y="1988840"/>
            <a:ext cx="1027910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p1-vv-9D9A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B73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p1-ww-id1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p1-ww-id4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p1-vv-9D9A</a:t>
            </a:r>
          </a:p>
          <a:p>
            <a:pPr algn="r"/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B73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p1-ww-id1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200" b="1" i="1" dirty="0">
                <a:latin typeface="Arial" panose="020B0604020202020204" pitchFamily="34" charset="0"/>
                <a:cs typeface="Arial" panose="020B0604020202020204" pitchFamily="34" charset="0"/>
              </a:rPr>
              <a:t>p1-ww-id4</a:t>
            </a: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7049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1434</Words>
  <Application>Microsoft Office PowerPoint</Application>
  <PresentationFormat>Widescreen</PresentationFormat>
  <Paragraphs>303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Dafang Wang</dc:creator>
  <cp:lastModifiedBy>Dafang Wang</cp:lastModifiedBy>
  <cp:revision>1</cp:revision>
  <dcterms:created xsi:type="dcterms:W3CDTF">2020-04-18T02:08:18Z</dcterms:created>
  <dcterms:modified xsi:type="dcterms:W3CDTF">2020-04-18T02:08:42Z</dcterms:modified>
</cp:coreProperties>
</file>