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5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 showGuides="1">
      <p:cViewPr>
        <p:scale>
          <a:sx n="187" d="100"/>
          <a:sy n="187" d="100"/>
        </p:scale>
        <p:origin x="144" y="-6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67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29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1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7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3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4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5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95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9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96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08162-6A5E-744D-9B72-CC1D64A762CD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7A3B-9FF0-1741-90A8-518D54CB7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3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9C3EDF-E2F1-4604-96A1-FBDB3662CF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30956" r="18666" b="22553"/>
          <a:stretch/>
        </p:blipFill>
        <p:spPr>
          <a:xfrm>
            <a:off x="845127" y="587735"/>
            <a:ext cx="2237075" cy="1981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2B004B-A18C-4331-8853-78AE9947D1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4" t="30786" r="17778" b="22380"/>
          <a:stretch/>
        </p:blipFill>
        <p:spPr>
          <a:xfrm>
            <a:off x="803459" y="7066953"/>
            <a:ext cx="2278743" cy="1981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DB8769-3080-4C01-88B4-2360734810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5" t="29414" r="18222" b="22037"/>
          <a:stretch/>
        </p:blipFill>
        <p:spPr>
          <a:xfrm>
            <a:off x="3759173" y="551798"/>
            <a:ext cx="2237075" cy="20291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479147-28A2-45B4-A247-0B58552550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4" t="29414" r="17556" b="22012"/>
          <a:stretch/>
        </p:blipFill>
        <p:spPr>
          <a:xfrm>
            <a:off x="3759173" y="2671607"/>
            <a:ext cx="2278743" cy="20483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4BE3FA-14EF-43CA-B7B2-62466BE5673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7" t="30350" r="17778" b="22239"/>
          <a:stretch/>
        </p:blipFill>
        <p:spPr>
          <a:xfrm>
            <a:off x="857182" y="2717403"/>
            <a:ext cx="2248685" cy="1981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D240EF7-9A9B-4217-A9BB-D05266C8996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6" t="30350" r="17980" b="22396"/>
          <a:stretch/>
        </p:blipFill>
        <p:spPr>
          <a:xfrm>
            <a:off x="878672" y="4847071"/>
            <a:ext cx="2249567" cy="1981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4DFFCD-0A9C-6E44-A101-4719CAA3FB2D}"/>
              </a:ext>
            </a:extLst>
          </p:cNvPr>
          <p:cNvSpPr txBox="1"/>
          <p:nvPr/>
        </p:nvSpPr>
        <p:spPr>
          <a:xfrm>
            <a:off x="676881" y="31093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ACE923-5D8D-5140-B580-C8A5FDF17744}"/>
              </a:ext>
            </a:extLst>
          </p:cNvPr>
          <p:cNvSpPr txBox="1"/>
          <p:nvPr/>
        </p:nvSpPr>
        <p:spPr>
          <a:xfrm>
            <a:off x="679463" y="248263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C530F6-6F47-3746-86AA-2C5D6D13C6CA}"/>
              </a:ext>
            </a:extLst>
          </p:cNvPr>
          <p:cNvSpPr txBox="1"/>
          <p:nvPr/>
        </p:nvSpPr>
        <p:spPr>
          <a:xfrm>
            <a:off x="668491" y="473040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7215D4-2E60-644D-868C-824269A32A1A}"/>
              </a:ext>
            </a:extLst>
          </p:cNvPr>
          <p:cNvSpPr txBox="1"/>
          <p:nvPr/>
        </p:nvSpPr>
        <p:spPr>
          <a:xfrm>
            <a:off x="675132" y="687194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C31302-DA7E-274D-9F0A-3C36A10326DB}"/>
              </a:ext>
            </a:extLst>
          </p:cNvPr>
          <p:cNvSpPr txBox="1"/>
          <p:nvPr/>
        </p:nvSpPr>
        <p:spPr>
          <a:xfrm>
            <a:off x="2619124" y="74221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F1CBBA-7C2B-184A-8C84-254E2B77192F}"/>
              </a:ext>
            </a:extLst>
          </p:cNvPr>
          <p:cNvSpPr txBox="1"/>
          <p:nvPr/>
        </p:nvSpPr>
        <p:spPr>
          <a:xfrm>
            <a:off x="5528251" y="284593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C5CD28-8B9B-0948-8608-C96A9B7E7ECD}"/>
              </a:ext>
            </a:extLst>
          </p:cNvPr>
          <p:cNvSpPr txBox="1"/>
          <p:nvPr/>
        </p:nvSpPr>
        <p:spPr>
          <a:xfrm>
            <a:off x="2522697" y="720566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BC2BBA-23C3-5347-A6D3-C65062B8936A}"/>
              </a:ext>
            </a:extLst>
          </p:cNvPr>
          <p:cNvSpPr txBox="1"/>
          <p:nvPr/>
        </p:nvSpPr>
        <p:spPr>
          <a:xfrm>
            <a:off x="5486583" y="77221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527EA-A042-174B-913C-6F0794085A12}"/>
              </a:ext>
            </a:extLst>
          </p:cNvPr>
          <p:cNvSpPr txBox="1"/>
          <p:nvPr/>
        </p:nvSpPr>
        <p:spPr>
          <a:xfrm>
            <a:off x="2611109" y="284593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B713B3-9427-B64C-B029-BB412F4BA587}"/>
              </a:ext>
            </a:extLst>
          </p:cNvPr>
          <p:cNvSpPr txBox="1"/>
          <p:nvPr/>
        </p:nvSpPr>
        <p:spPr>
          <a:xfrm>
            <a:off x="2543770" y="496548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71333-56EF-A842-A715-36A66A8EED8C}"/>
              </a:ext>
            </a:extLst>
          </p:cNvPr>
          <p:cNvSpPr txBox="1"/>
          <p:nvPr/>
        </p:nvSpPr>
        <p:spPr>
          <a:xfrm>
            <a:off x="3600490" y="3109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8E5548-D153-E54C-A7C0-1EEE28D5F8EA}"/>
              </a:ext>
            </a:extLst>
          </p:cNvPr>
          <p:cNvSpPr txBox="1"/>
          <p:nvPr/>
        </p:nvSpPr>
        <p:spPr>
          <a:xfrm>
            <a:off x="3603072" y="248263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</a:rPr>
              <a:t>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D95A74-06CF-D840-A7F7-02937BCDB320}"/>
              </a:ext>
            </a:extLst>
          </p:cNvPr>
          <p:cNvSpPr txBox="1"/>
          <p:nvPr/>
        </p:nvSpPr>
        <p:spPr>
          <a:xfrm>
            <a:off x="98827" y="40213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</a:p>
        </p:txBody>
      </p:sp>
    </p:spTree>
    <p:extLst>
      <p:ext uri="{BB962C8B-B14F-4D97-AF65-F5344CB8AC3E}">
        <p14:creationId xmlns:p14="http://schemas.microsoft.com/office/powerpoint/2010/main" val="209386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824F9F-D921-AF40-9B58-AF62472EFC89}"/>
              </a:ext>
            </a:extLst>
          </p:cNvPr>
          <p:cNvSpPr/>
          <p:nvPr/>
        </p:nvSpPr>
        <p:spPr>
          <a:xfrm>
            <a:off x="526774" y="815511"/>
            <a:ext cx="5804452" cy="3365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Figure S1.  Representative logarithmic regression analyses of survival curves of </a:t>
            </a:r>
            <a:r>
              <a:rPr lang="en-US" sz="1200" b="1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C. elegans</a:t>
            </a:r>
            <a:r>
              <a:rPr lang="en-US" sz="1200" b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infected with </a:t>
            </a:r>
            <a:r>
              <a:rPr lang="en-US" sz="1200" b="1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P. aeruginosa</a:t>
            </a:r>
            <a:r>
              <a:rPr lang="en-US" sz="1200" b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The data from Figure 2 are depicted with regression curves produced using the equation y=a/(1+e</a:t>
            </a:r>
            <a:r>
              <a:rPr lang="en-US" sz="1200" baseline="300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(-(x-x0)/b)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). This same equation was used to fit regression lines to all other survival data and to calculate median lifespan, LT</a:t>
            </a:r>
            <a:r>
              <a:rPr lang="en-US" sz="1200" baseline="-250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50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 Shown are survival curves of N2 animals (filled circles) and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daf-16(mgDf47) 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mutants (open circles) that were infected with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P. aeruginosa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as L4 larvae (A), Day 1 adults (B), Day 2 adults (C), Day 3 adults (D), Day 6 adults (E), or Day 9 adults (F). The fraction of animals alive after the infection was initiated is plotted as a function of time.   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939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165</Words>
  <Application>Microsoft Macintosh PowerPoint</Application>
  <PresentationFormat>Letter Paper (8.5x11 in)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Youngman</dc:creator>
  <cp:lastModifiedBy>Matthew Youngman</cp:lastModifiedBy>
  <cp:revision>12</cp:revision>
  <dcterms:created xsi:type="dcterms:W3CDTF">2020-02-20T04:36:36Z</dcterms:created>
  <dcterms:modified xsi:type="dcterms:W3CDTF">2020-03-10T14:38:25Z</dcterms:modified>
</cp:coreProperties>
</file>