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6" r:id="rId2"/>
    <p:sldId id="257" r:id="rId3"/>
    <p:sldId id="258" r:id="rId4"/>
    <p:sldId id="259" r:id="rId5"/>
    <p:sldId id="263" r:id="rId6"/>
    <p:sldId id="260" r:id="rId7"/>
    <p:sldId id="261" r:id="rId8"/>
    <p:sldId id="264" r:id="rId9"/>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87" d="100"/>
          <a:sy n="187" d="100"/>
        </p:scale>
        <p:origin x="-80" y="-80"/>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77D165-79C1-5F4F-A380-A302F7726FA6}" type="datetimeFigureOut">
              <a:rPr lang="en-US" smtClean="0"/>
              <a:t>1/28/20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B90D9F4-DE52-E94E-B4ED-74DD1B0FD1A9}" type="slidenum">
              <a:rPr lang="en-US" smtClean="0"/>
              <a:t>‹#›</a:t>
            </a:fld>
            <a:endParaRPr lang="en-US"/>
          </a:p>
        </p:txBody>
      </p:sp>
    </p:spTree>
    <p:extLst>
      <p:ext uri="{BB962C8B-B14F-4D97-AF65-F5344CB8AC3E}">
        <p14:creationId xmlns:p14="http://schemas.microsoft.com/office/powerpoint/2010/main" val="31551370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BBC6BC-E0C9-4044-A5BC-196BEC07C306}" type="datetimeFigureOut">
              <a:rPr lang="en-US" smtClean="0"/>
              <a:t>1/28/20</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F0281F-3221-5C41-8022-547B0C06E224}" type="slidenum">
              <a:rPr lang="en-US" smtClean="0"/>
              <a:t>‹#›</a:t>
            </a:fld>
            <a:endParaRPr lang="en-US"/>
          </a:p>
        </p:txBody>
      </p:sp>
    </p:spTree>
    <p:extLst>
      <p:ext uri="{BB962C8B-B14F-4D97-AF65-F5344CB8AC3E}">
        <p14:creationId xmlns:p14="http://schemas.microsoft.com/office/powerpoint/2010/main" val="311265746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ED0938-660D-9D43-A169-74C4E7544499}" type="datetime1">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1203422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18FCA-61C6-1D46-9357-55A8A100C23A}" type="datetime1">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350242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3E04E0-5976-6043-AEE2-C88FCAAD21A8}" type="datetime1">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178007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6BB4E-5F2B-9947-8EA5-902E07841441}" type="datetime1">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344752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7FECFE-B2F4-5D40-8418-72725A01A8C6}" type="datetime1">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3542397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473029-7F19-1440-8B35-EC1C4962492F}" type="datetime1">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953428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BB4FE4-2E03-804A-AA31-82FFF794B0CB}" type="datetime1">
              <a:rPr lang="en-US" smtClean="0"/>
              <a:t>1/28/20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521604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11B9E0-CE28-CC46-AFB3-74FE6A317C6A}" type="datetime1">
              <a:rPr lang="en-US" smtClean="0"/>
              <a:t>1/28/20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3313756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1A06D-A322-2A43-9832-B43238D7B889}" type="datetime1">
              <a:rPr lang="en-US" smtClean="0"/>
              <a:t>1/28/20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2449097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4CB934-3975-B449-BF73-C1831A96CD52}" type="datetime1">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1748558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0179C0-7478-C94D-A5F2-56B03E9A05DB}" type="datetime1">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5C56F6-32C0-D84D-9D7A-4EC1BB684C58}" type="slidenum">
              <a:rPr lang="en-US" smtClean="0"/>
              <a:t>‹#›</a:t>
            </a:fld>
            <a:endParaRPr lang="en-US"/>
          </a:p>
        </p:txBody>
      </p:sp>
    </p:spTree>
    <p:extLst>
      <p:ext uri="{BB962C8B-B14F-4D97-AF65-F5344CB8AC3E}">
        <p14:creationId xmlns:p14="http://schemas.microsoft.com/office/powerpoint/2010/main" val="33233827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80061C6-70F7-3C4B-8F63-38842B7EA6EE}" type="datetime1">
              <a:rPr lang="en-US" smtClean="0"/>
              <a:t>1/28/20</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95C56F6-32C0-D84D-9D7A-4EC1BB684C58}" type="slidenum">
              <a:rPr lang="en-US" smtClean="0"/>
              <a:t>‹#›</a:t>
            </a:fld>
            <a:endParaRPr lang="en-US"/>
          </a:p>
        </p:txBody>
      </p:sp>
    </p:spTree>
    <p:extLst>
      <p:ext uri="{BB962C8B-B14F-4D97-AF65-F5344CB8AC3E}">
        <p14:creationId xmlns:p14="http://schemas.microsoft.com/office/powerpoint/2010/main" val="3206666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5.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1692" y="521801"/>
            <a:ext cx="3614767" cy="276999"/>
          </a:xfrm>
          <a:prstGeom prst="rect">
            <a:avLst/>
          </a:prstGeom>
          <a:noFill/>
        </p:spPr>
        <p:txBody>
          <a:bodyPr wrap="none" rtlCol="0">
            <a:spAutoFit/>
          </a:bodyPr>
          <a:lstStyle/>
          <a:p>
            <a:r>
              <a:rPr lang="en-US" sz="1200" smtClean="0">
                <a:latin typeface="Arial"/>
                <a:cs typeface="Arial"/>
              </a:rPr>
              <a:t>File S1: Mouse </a:t>
            </a:r>
            <a:r>
              <a:rPr lang="en-US" sz="1200" dirty="0" smtClean="0">
                <a:latin typeface="Arial"/>
                <a:cs typeface="Arial"/>
              </a:rPr>
              <a:t>Database Application User Manual</a:t>
            </a:r>
            <a:endParaRPr lang="en-US" sz="1200" dirty="0">
              <a:latin typeface="Arial"/>
              <a:cs typeface="Arial"/>
            </a:endParaRPr>
          </a:p>
        </p:txBody>
      </p:sp>
      <p:sp>
        <p:nvSpPr>
          <p:cNvPr id="6" name="TextBox 5"/>
          <p:cNvSpPr txBox="1"/>
          <p:nvPr/>
        </p:nvSpPr>
        <p:spPr>
          <a:xfrm>
            <a:off x="351692" y="891230"/>
            <a:ext cx="6086231" cy="3046987"/>
          </a:xfrm>
          <a:prstGeom prst="rect">
            <a:avLst/>
          </a:prstGeom>
          <a:noFill/>
        </p:spPr>
        <p:txBody>
          <a:bodyPr wrap="square" rtlCol="0">
            <a:spAutoFit/>
          </a:bodyPr>
          <a:lstStyle/>
          <a:p>
            <a:r>
              <a:rPr lang="en-US" sz="1200" dirty="0" smtClean="0">
                <a:latin typeface="Arial"/>
                <a:cs typeface="Arial"/>
              </a:rPr>
              <a:t>Guidelines for users to maintain a successful mouse database.</a:t>
            </a:r>
          </a:p>
          <a:p>
            <a:pPr marL="171450" indent="-171450">
              <a:buFont typeface="Arial"/>
              <a:buChar char="•"/>
            </a:pPr>
            <a:r>
              <a:rPr lang="en-US" sz="1200" dirty="0" smtClean="0">
                <a:latin typeface="Arial"/>
                <a:cs typeface="Arial"/>
              </a:rPr>
              <a:t>List mice they are breeding and can transfer within the community</a:t>
            </a:r>
            <a:r>
              <a:rPr lang="en-US" sz="1200" dirty="0" smtClean="0">
                <a:latin typeface="Arial"/>
                <a:cs typeface="Arial"/>
              </a:rPr>
              <a:t>. </a:t>
            </a:r>
            <a:endParaRPr lang="en-US" sz="1200" dirty="0">
              <a:latin typeface="Arial"/>
              <a:cs typeface="Arial"/>
            </a:endParaRPr>
          </a:p>
          <a:p>
            <a:pPr marL="171450" indent="-171450">
              <a:buFont typeface="Arial"/>
              <a:buChar char="•"/>
            </a:pPr>
            <a:r>
              <a:rPr lang="en-US" sz="1200" dirty="0" smtClean="0">
                <a:latin typeface="Arial"/>
                <a:cs typeface="Arial"/>
              </a:rPr>
              <a:t>If a </a:t>
            </a:r>
            <a:r>
              <a:rPr lang="en-US" sz="1200" b="1" dirty="0" smtClean="0">
                <a:latin typeface="Arial"/>
                <a:cs typeface="Arial"/>
              </a:rPr>
              <a:t>M</a:t>
            </a:r>
            <a:r>
              <a:rPr lang="en-US" sz="1200" dirty="0" smtClean="0">
                <a:latin typeface="Arial"/>
                <a:cs typeface="Arial"/>
              </a:rPr>
              <a:t>aterial </a:t>
            </a:r>
            <a:r>
              <a:rPr lang="en-US" sz="1200" b="1" dirty="0" smtClean="0">
                <a:latin typeface="Arial"/>
                <a:cs typeface="Arial"/>
              </a:rPr>
              <a:t>T</a:t>
            </a:r>
            <a:r>
              <a:rPr lang="en-US" sz="1200" dirty="0" smtClean="0">
                <a:latin typeface="Arial"/>
                <a:cs typeface="Arial"/>
              </a:rPr>
              <a:t>ransfer </a:t>
            </a:r>
            <a:r>
              <a:rPr lang="en-US" sz="1200" b="1" dirty="0" smtClean="0">
                <a:latin typeface="Arial"/>
                <a:cs typeface="Arial"/>
              </a:rPr>
              <a:t>A</a:t>
            </a:r>
            <a:r>
              <a:rPr lang="en-US" sz="1200" dirty="0" smtClean="0">
                <a:latin typeface="Arial"/>
                <a:cs typeface="Arial"/>
              </a:rPr>
              <a:t>greement is required for mice, ensure that the document has been finalized before transferring mice.</a:t>
            </a:r>
            <a:endParaRPr lang="en-US" sz="1200" dirty="0" smtClean="0">
              <a:latin typeface="Arial"/>
              <a:cs typeface="Arial"/>
            </a:endParaRPr>
          </a:p>
          <a:p>
            <a:pPr marL="171450" indent="-171450">
              <a:buFont typeface="Arial"/>
              <a:buChar char="•"/>
            </a:pPr>
            <a:r>
              <a:rPr lang="en-US" sz="1200" dirty="0" smtClean="0">
                <a:latin typeface="Arial"/>
                <a:cs typeface="Arial"/>
              </a:rPr>
              <a:t>Add mice not listed in the database by clicking the’ </a:t>
            </a:r>
            <a:r>
              <a:rPr lang="en-US" sz="1200" b="1" dirty="0">
                <a:latin typeface="Arial"/>
                <a:cs typeface="Arial"/>
              </a:rPr>
              <a:t>S</a:t>
            </a:r>
            <a:r>
              <a:rPr lang="en-US" sz="1200" b="1" dirty="0" smtClean="0">
                <a:latin typeface="Arial"/>
                <a:cs typeface="Arial"/>
              </a:rPr>
              <a:t>ubmit </a:t>
            </a:r>
            <a:r>
              <a:rPr lang="en-US" sz="1200" b="1" dirty="0">
                <a:latin typeface="Arial"/>
                <a:cs typeface="Arial"/>
              </a:rPr>
              <a:t>M</a:t>
            </a:r>
            <a:r>
              <a:rPr lang="en-US" sz="1200" b="1" dirty="0" smtClean="0">
                <a:latin typeface="Arial"/>
                <a:cs typeface="Arial"/>
              </a:rPr>
              <a:t>ice</a:t>
            </a:r>
            <a:r>
              <a:rPr lang="en-US" sz="1200" dirty="0" smtClean="0">
                <a:latin typeface="Arial"/>
                <a:cs typeface="Arial"/>
              </a:rPr>
              <a:t>’ button to fill out the online form.</a:t>
            </a:r>
          </a:p>
          <a:p>
            <a:pPr marL="171450" indent="-171450">
              <a:buFont typeface="Arial"/>
              <a:buChar char="•"/>
            </a:pPr>
            <a:r>
              <a:rPr lang="en-US" sz="1200" dirty="0" smtClean="0">
                <a:latin typeface="Arial"/>
                <a:cs typeface="Arial"/>
              </a:rPr>
              <a:t>Use the ‘</a:t>
            </a:r>
            <a:r>
              <a:rPr lang="en-US" sz="1200" b="1" dirty="0" smtClean="0">
                <a:latin typeface="Arial"/>
                <a:cs typeface="Arial"/>
              </a:rPr>
              <a:t>Change Request</a:t>
            </a:r>
            <a:r>
              <a:rPr lang="en-US" sz="1200" dirty="0" smtClean="0">
                <a:latin typeface="Arial"/>
                <a:cs typeface="Arial"/>
              </a:rPr>
              <a:t>’ form found on the mouse record to add/remove holder, change live status to cryopreservation, or any change to the mouse record comment or background strain.</a:t>
            </a:r>
          </a:p>
          <a:p>
            <a:pPr marL="171450" indent="-171450">
              <a:buFont typeface="Arial"/>
              <a:buChar char="•"/>
            </a:pPr>
            <a:r>
              <a:rPr lang="en-US" sz="1200" dirty="0">
                <a:latin typeface="Arial"/>
                <a:cs typeface="Arial"/>
              </a:rPr>
              <a:t>Notify your administrator of any errors in the application</a:t>
            </a:r>
            <a:r>
              <a:rPr lang="en-US" sz="1200" dirty="0" smtClean="0">
                <a:latin typeface="Arial"/>
                <a:cs typeface="Arial"/>
              </a:rPr>
              <a:t>.</a:t>
            </a:r>
          </a:p>
          <a:p>
            <a:pPr marL="171450" indent="-171450">
              <a:buFont typeface="Arial"/>
              <a:buChar char="•"/>
            </a:pPr>
            <a:r>
              <a:rPr lang="en-US" sz="1200" dirty="0" smtClean="0">
                <a:latin typeface="Arial"/>
                <a:cs typeface="Arial"/>
              </a:rPr>
              <a:t>Genotype the mice you receive during transfers from other labs.</a:t>
            </a:r>
          </a:p>
          <a:p>
            <a:pPr marL="171450" indent="-171450">
              <a:buFont typeface="Arial"/>
              <a:buChar char="•"/>
            </a:pPr>
            <a:r>
              <a:rPr lang="en-US" sz="1200" dirty="0" smtClean="0">
                <a:latin typeface="Arial"/>
                <a:cs typeface="Arial"/>
              </a:rPr>
              <a:t>Use a genome scanning service to determine background strains. </a:t>
            </a:r>
          </a:p>
          <a:p>
            <a:pPr marL="171450" indent="-171450">
              <a:buFont typeface="Arial"/>
              <a:buChar char="•"/>
            </a:pPr>
            <a:r>
              <a:rPr lang="en-US" sz="1200" dirty="0" smtClean="0">
                <a:latin typeface="Arial"/>
                <a:cs typeface="Arial"/>
              </a:rPr>
              <a:t>Perform an annual audit of your holder mouse record list.</a:t>
            </a:r>
          </a:p>
          <a:p>
            <a:pPr marL="171450" indent="-171450">
              <a:buFont typeface="Arial"/>
              <a:buChar char="•"/>
            </a:pPr>
            <a:r>
              <a:rPr lang="en-US" sz="1200" dirty="0" smtClean="0">
                <a:latin typeface="Arial"/>
                <a:cs typeface="Arial"/>
              </a:rPr>
              <a:t>Keep information provided in the Mouse Database Application </a:t>
            </a:r>
            <a:r>
              <a:rPr lang="en-US" sz="1200" b="1" dirty="0" smtClean="0">
                <a:latin typeface="Arial"/>
                <a:cs typeface="Arial"/>
              </a:rPr>
              <a:t>private</a:t>
            </a:r>
            <a:r>
              <a:rPr lang="en-US" sz="1200" b="1" dirty="0">
                <a:latin typeface="Arial"/>
                <a:cs typeface="Arial"/>
              </a:rPr>
              <a:t> </a:t>
            </a:r>
            <a:r>
              <a:rPr lang="en-US" sz="1200" b="1" dirty="0" smtClean="0">
                <a:latin typeface="Arial"/>
                <a:cs typeface="Arial"/>
              </a:rPr>
              <a:t>by sharing the contents only within your institute. </a:t>
            </a:r>
            <a:endParaRPr lang="en-US" sz="1200" dirty="0">
              <a:latin typeface="Arial"/>
              <a:cs typeface="Arial"/>
            </a:endParaRPr>
          </a:p>
          <a:p>
            <a:endParaRPr lang="en-US" sz="1200" dirty="0">
              <a:latin typeface="Arial"/>
              <a:cs typeface="Arial"/>
            </a:endParaRPr>
          </a:p>
        </p:txBody>
      </p:sp>
      <p:sp>
        <p:nvSpPr>
          <p:cNvPr id="11" name="TextBox 10"/>
          <p:cNvSpPr txBox="1"/>
          <p:nvPr/>
        </p:nvSpPr>
        <p:spPr>
          <a:xfrm>
            <a:off x="428198" y="3716996"/>
            <a:ext cx="6213231" cy="1938992"/>
          </a:xfrm>
          <a:prstGeom prst="rect">
            <a:avLst/>
          </a:prstGeom>
          <a:noFill/>
        </p:spPr>
        <p:txBody>
          <a:bodyPr wrap="square" rtlCol="0">
            <a:spAutoFit/>
          </a:bodyPr>
          <a:lstStyle/>
          <a:p>
            <a:r>
              <a:rPr lang="en-US" sz="1200" dirty="0" smtClean="0">
                <a:latin typeface="Arial"/>
                <a:cs typeface="Arial"/>
              </a:rPr>
              <a:t>Table of Contents</a:t>
            </a:r>
          </a:p>
          <a:p>
            <a:pPr marL="342900" indent="-342900">
              <a:buAutoNum type="arabicPeriod"/>
            </a:pPr>
            <a:r>
              <a:rPr lang="en-US" sz="1200" dirty="0" smtClean="0">
                <a:latin typeface="Arial"/>
                <a:cs typeface="Arial"/>
              </a:rPr>
              <a:t>Homepage, page 2</a:t>
            </a:r>
          </a:p>
          <a:p>
            <a:pPr marL="342900" indent="-342900">
              <a:buAutoNum type="arabicPeriod"/>
            </a:pPr>
            <a:r>
              <a:rPr lang="en-US" sz="1200" dirty="0" smtClean="0">
                <a:latin typeface="Arial"/>
                <a:cs typeface="Arial"/>
              </a:rPr>
              <a:t>Submit Feedback, page 2</a:t>
            </a:r>
          </a:p>
          <a:p>
            <a:pPr marL="342900" indent="-342900">
              <a:buAutoNum type="arabicPeriod"/>
            </a:pPr>
            <a:r>
              <a:rPr lang="en-US" sz="1200" dirty="0" smtClean="0">
                <a:latin typeface="Arial"/>
                <a:cs typeface="Arial"/>
              </a:rPr>
              <a:t>Navigation Bar: Search, page 2</a:t>
            </a:r>
          </a:p>
          <a:p>
            <a:pPr marL="342900" indent="-342900">
              <a:buAutoNum type="arabicPeriod"/>
            </a:pPr>
            <a:r>
              <a:rPr lang="en-US" sz="1200" dirty="0" smtClean="0">
                <a:latin typeface="Arial"/>
                <a:cs typeface="Arial"/>
              </a:rPr>
              <a:t>Navigation Bar: Mouse Records, page 3</a:t>
            </a:r>
          </a:p>
          <a:p>
            <a:pPr marL="342900" indent="-342900">
              <a:buAutoNum type="arabicPeriod"/>
            </a:pPr>
            <a:r>
              <a:rPr lang="en-US" sz="1200" dirty="0" smtClean="0">
                <a:latin typeface="Arial"/>
                <a:cs typeface="Arial"/>
              </a:rPr>
              <a:t>Navigation Bar: Gene List, page 3</a:t>
            </a:r>
          </a:p>
          <a:p>
            <a:pPr marL="342900" indent="-342900">
              <a:buAutoNum type="arabicPeriod"/>
            </a:pPr>
            <a:r>
              <a:rPr lang="en-US" sz="1200" dirty="0" smtClean="0">
                <a:latin typeface="Arial"/>
                <a:cs typeface="Arial"/>
              </a:rPr>
              <a:t>Navigation Bar: Holder List, page 4</a:t>
            </a:r>
          </a:p>
          <a:p>
            <a:pPr marL="342900" indent="-342900">
              <a:buAutoNum type="arabicPeriod"/>
            </a:pPr>
            <a:r>
              <a:rPr lang="en-US" sz="1200" dirty="0" smtClean="0">
                <a:latin typeface="Arial"/>
                <a:cs typeface="Arial"/>
              </a:rPr>
              <a:t>Navigation Bar: Facility List, page 4</a:t>
            </a:r>
          </a:p>
          <a:p>
            <a:pPr marL="342900" indent="-342900">
              <a:buAutoNum type="arabicPeriod"/>
            </a:pPr>
            <a:r>
              <a:rPr lang="en-US" sz="1200" dirty="0" smtClean="0">
                <a:latin typeface="Arial"/>
                <a:cs typeface="Arial"/>
              </a:rPr>
              <a:t>Navigation Bar: Submit Mice, page 5-7</a:t>
            </a:r>
          </a:p>
          <a:p>
            <a:pPr marL="342900" indent="-342900">
              <a:buAutoNum type="arabicPeriod"/>
            </a:pPr>
            <a:r>
              <a:rPr lang="en-US" sz="1200" dirty="0" smtClean="0">
                <a:latin typeface="Arial"/>
                <a:cs typeface="Arial"/>
              </a:rPr>
              <a:t>Change Request Form, page 8</a:t>
            </a:r>
            <a:endParaRPr lang="en-US" sz="1200" dirty="0">
              <a:latin typeface="Arial"/>
              <a:cs typeface="Arial"/>
            </a:endParaRPr>
          </a:p>
        </p:txBody>
      </p:sp>
      <p:sp>
        <p:nvSpPr>
          <p:cNvPr id="12" name="TextBox 11"/>
          <p:cNvSpPr txBox="1"/>
          <p:nvPr/>
        </p:nvSpPr>
        <p:spPr>
          <a:xfrm>
            <a:off x="1651000" y="5890846"/>
            <a:ext cx="184666" cy="369332"/>
          </a:xfrm>
          <a:prstGeom prst="rect">
            <a:avLst/>
          </a:prstGeom>
          <a:noFill/>
        </p:spPr>
        <p:txBody>
          <a:bodyPr wrap="none" rtlCol="0">
            <a:spAutoFit/>
          </a:bodyPr>
          <a:lstStyle/>
          <a:p>
            <a:endParaRPr lang="en-US" dirty="0"/>
          </a:p>
        </p:txBody>
      </p:sp>
      <p:sp>
        <p:nvSpPr>
          <p:cNvPr id="2" name="Rectangle 1"/>
          <p:cNvSpPr/>
          <p:nvPr/>
        </p:nvSpPr>
        <p:spPr>
          <a:xfrm>
            <a:off x="351692" y="114247"/>
            <a:ext cx="6093233" cy="461665"/>
          </a:xfrm>
          <a:prstGeom prst="rect">
            <a:avLst/>
          </a:prstGeom>
        </p:spPr>
        <p:txBody>
          <a:bodyPr wrap="square">
            <a:spAutoFit/>
          </a:bodyPr>
          <a:lstStyle/>
          <a:p>
            <a:r>
              <a:rPr lang="en-US" sz="1200" b="1" dirty="0">
                <a:latin typeface="Arial"/>
                <a:cs typeface="Arial"/>
              </a:rPr>
              <a:t>The UCSF Mouse Inventory Database Application, an open source web app for sharing mutant mice within a research community</a:t>
            </a:r>
            <a:endParaRPr lang="en-US" sz="1200" dirty="0">
              <a:latin typeface="Arial"/>
              <a:cs typeface="Arial"/>
            </a:endParaRPr>
          </a:p>
        </p:txBody>
      </p:sp>
      <p:sp>
        <p:nvSpPr>
          <p:cNvPr id="3" name="Slide Number Placeholder 2"/>
          <p:cNvSpPr>
            <a:spLocks noGrp="1"/>
          </p:cNvSpPr>
          <p:nvPr>
            <p:ph type="sldNum" sz="quarter" idx="12"/>
          </p:nvPr>
        </p:nvSpPr>
        <p:spPr/>
        <p:txBody>
          <a:bodyPr/>
          <a:lstStyle/>
          <a:p>
            <a:fld id="{C95C56F6-32C0-D84D-9D7A-4EC1BB684C58}" type="slidenum">
              <a:rPr lang="en-US" smtClean="0"/>
              <a:t>1</a:t>
            </a:fld>
            <a:endParaRPr lang="en-US"/>
          </a:p>
        </p:txBody>
      </p:sp>
    </p:spTree>
    <p:extLst>
      <p:ext uri="{BB962C8B-B14F-4D97-AF65-F5344CB8AC3E}">
        <p14:creationId xmlns:p14="http://schemas.microsoft.com/office/powerpoint/2010/main" val="282617163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9-09-28 at 1.24.3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622" y="582946"/>
            <a:ext cx="6105248" cy="3125250"/>
          </a:xfrm>
          <a:prstGeom prst="rect">
            <a:avLst/>
          </a:prstGeom>
        </p:spPr>
      </p:pic>
      <p:sp>
        <p:nvSpPr>
          <p:cNvPr id="5" name="TextBox 4"/>
          <p:cNvSpPr txBox="1"/>
          <p:nvPr/>
        </p:nvSpPr>
        <p:spPr>
          <a:xfrm>
            <a:off x="511803" y="3886240"/>
            <a:ext cx="6045651" cy="1015663"/>
          </a:xfrm>
          <a:prstGeom prst="rect">
            <a:avLst/>
          </a:prstGeom>
          <a:noFill/>
        </p:spPr>
        <p:txBody>
          <a:bodyPr wrap="square" rtlCol="0">
            <a:spAutoFit/>
          </a:bodyPr>
          <a:lstStyle/>
          <a:p>
            <a:r>
              <a:rPr lang="en-US" sz="1200" dirty="0" smtClean="0">
                <a:latin typeface="Arial"/>
                <a:cs typeface="Arial"/>
              </a:rPr>
              <a:t>2. </a:t>
            </a:r>
            <a:r>
              <a:rPr lang="en-US" sz="1200" b="1" dirty="0" smtClean="0">
                <a:latin typeface="Arial"/>
                <a:cs typeface="Arial"/>
              </a:rPr>
              <a:t>Submit Feedback </a:t>
            </a:r>
            <a:r>
              <a:rPr lang="en-US" sz="1200" dirty="0" smtClean="0">
                <a:latin typeface="Arial"/>
                <a:cs typeface="Arial"/>
              </a:rPr>
              <a:t>will open user’s mail application to email the administrator for their Mouse Database. </a:t>
            </a:r>
          </a:p>
          <a:p>
            <a:endParaRPr lang="en-US" sz="1200" dirty="0">
              <a:latin typeface="Arial"/>
              <a:cs typeface="Arial"/>
            </a:endParaRPr>
          </a:p>
          <a:p>
            <a:r>
              <a:rPr lang="en-US" sz="1200" dirty="0" smtClean="0">
                <a:latin typeface="Arial"/>
                <a:cs typeface="Arial"/>
              </a:rPr>
              <a:t>3. Navigation Bar:   </a:t>
            </a:r>
            <a:r>
              <a:rPr lang="en-US" sz="1200" b="1" dirty="0" smtClean="0">
                <a:latin typeface="Arial"/>
                <a:cs typeface="Arial"/>
              </a:rPr>
              <a:t>Search</a:t>
            </a:r>
            <a:r>
              <a:rPr lang="en-US" sz="1200" dirty="0" smtClean="0">
                <a:latin typeface="Arial"/>
                <a:cs typeface="Arial"/>
              </a:rPr>
              <a:t> will redirect to the search page.  Users can perform searches using the following buttons and fields. Search examples are shown.</a:t>
            </a:r>
          </a:p>
        </p:txBody>
      </p:sp>
      <p:sp>
        <p:nvSpPr>
          <p:cNvPr id="6" name="Oval 5"/>
          <p:cNvSpPr/>
          <p:nvPr/>
        </p:nvSpPr>
        <p:spPr>
          <a:xfrm flipV="1">
            <a:off x="662750" y="802002"/>
            <a:ext cx="250981" cy="88858"/>
          </a:xfrm>
          <a:prstGeom prst="ellipse">
            <a:avLst/>
          </a:prstGeom>
          <a:noFill/>
          <a:ln w="127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1220419" y="1857962"/>
            <a:ext cx="898769" cy="422904"/>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744726" y="536804"/>
            <a:ext cx="1646846" cy="370525"/>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422622" y="305947"/>
            <a:ext cx="1108597" cy="276999"/>
          </a:xfrm>
          <a:prstGeom prst="rect">
            <a:avLst/>
          </a:prstGeom>
          <a:noFill/>
        </p:spPr>
        <p:txBody>
          <a:bodyPr wrap="none" rtlCol="0">
            <a:spAutoFit/>
          </a:bodyPr>
          <a:lstStyle/>
          <a:p>
            <a:r>
              <a:rPr lang="en-US" sz="1200" dirty="0" smtClean="0">
                <a:latin typeface="Arial"/>
                <a:cs typeface="Arial"/>
              </a:rPr>
              <a:t>1. Homepage</a:t>
            </a:r>
            <a:endParaRPr lang="en-US" sz="1200" dirty="0">
              <a:latin typeface="Arial"/>
              <a:cs typeface="Arial"/>
            </a:endParaRPr>
          </a:p>
        </p:txBody>
      </p:sp>
      <p:sp>
        <p:nvSpPr>
          <p:cNvPr id="12" name="Oval 11"/>
          <p:cNvSpPr/>
          <p:nvPr/>
        </p:nvSpPr>
        <p:spPr>
          <a:xfrm flipV="1">
            <a:off x="662750" y="907329"/>
            <a:ext cx="403569" cy="170052"/>
          </a:xfrm>
          <a:prstGeom prst="ellipse">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flipV="1">
            <a:off x="913731" y="795688"/>
            <a:ext cx="526897" cy="107809"/>
          </a:xfrm>
          <a:prstGeom prst="ellipse">
            <a:avLst/>
          </a:prstGeom>
          <a:noFill/>
          <a:ln w="12700" cmpd="sng">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5275385" y="6389077"/>
            <a:ext cx="184666" cy="369332"/>
          </a:xfrm>
          <a:prstGeom prst="rect">
            <a:avLst/>
          </a:prstGeom>
          <a:noFill/>
        </p:spPr>
        <p:txBody>
          <a:bodyPr wrap="none" rtlCol="0">
            <a:spAutoFit/>
          </a:bodyPr>
          <a:lstStyle/>
          <a:p>
            <a:endParaRPr lang="en-US" dirty="0"/>
          </a:p>
        </p:txBody>
      </p:sp>
      <p:pic>
        <p:nvPicPr>
          <p:cNvPr id="2" name="Picture 1" descr="Screen Shot 2019-10-04 at 10.27.26 AM.png"/>
          <p:cNvPicPr>
            <a:picLocks noChangeAspect="1"/>
          </p:cNvPicPr>
          <p:nvPr/>
        </p:nvPicPr>
        <p:blipFill rotWithShape="1">
          <a:blip r:embed="rId3">
            <a:extLst>
              <a:ext uri="{28A0092B-C50C-407E-A947-70E740481C1C}">
                <a14:useLocalDpi xmlns:a14="http://schemas.microsoft.com/office/drawing/2010/main" val="0"/>
              </a:ext>
            </a:extLst>
          </a:blip>
          <a:srcRect l="1090" r="28952"/>
          <a:stretch/>
        </p:blipFill>
        <p:spPr>
          <a:xfrm>
            <a:off x="483814" y="5004816"/>
            <a:ext cx="5940932" cy="3507185"/>
          </a:xfrm>
          <a:prstGeom prst="rect">
            <a:avLst/>
          </a:prstGeom>
        </p:spPr>
      </p:pic>
      <p:cxnSp>
        <p:nvCxnSpPr>
          <p:cNvPr id="18" name="Straight Connector 17"/>
          <p:cNvCxnSpPr/>
          <p:nvPr/>
        </p:nvCxnSpPr>
        <p:spPr>
          <a:xfrm>
            <a:off x="2862385" y="7209692"/>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77195" y="4113904"/>
            <a:ext cx="1270016" cy="0"/>
          </a:xfrm>
          <a:prstGeom prst="line">
            <a:avLst/>
          </a:prstGeom>
          <a:ln w="12700" cmpd="sng">
            <a:solidFill>
              <a:srgbClr val="660066"/>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1940563" y="4651714"/>
            <a:ext cx="529991" cy="0"/>
          </a:xfrm>
          <a:prstGeom prst="line">
            <a:avLst/>
          </a:prstGeom>
          <a:ln w="127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670547" y="550966"/>
            <a:ext cx="770081" cy="0"/>
          </a:xfrm>
          <a:prstGeom prst="line">
            <a:avLst/>
          </a:prstGeom>
          <a:ln w="12700" cmpd="sng">
            <a:solidFill>
              <a:srgbClr val="FFFF00"/>
            </a:solidFill>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C95C56F6-32C0-D84D-9D7A-4EC1BB684C58}" type="slidenum">
              <a:rPr lang="en-US" smtClean="0"/>
              <a:t>2</a:t>
            </a:fld>
            <a:endParaRPr lang="en-US"/>
          </a:p>
        </p:txBody>
      </p:sp>
    </p:spTree>
    <p:extLst>
      <p:ext uri="{BB962C8B-B14F-4D97-AF65-F5344CB8AC3E}">
        <p14:creationId xmlns:p14="http://schemas.microsoft.com/office/powerpoint/2010/main" val="40857974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5050" y="207510"/>
            <a:ext cx="5990350" cy="1569660"/>
          </a:xfrm>
          <a:prstGeom prst="rect">
            <a:avLst/>
          </a:prstGeom>
          <a:noFill/>
        </p:spPr>
        <p:txBody>
          <a:bodyPr wrap="square" rtlCol="0">
            <a:spAutoFit/>
          </a:bodyPr>
          <a:lstStyle/>
          <a:p>
            <a:r>
              <a:rPr lang="en-US" sz="1200" dirty="0">
                <a:latin typeface="Arial"/>
                <a:cs typeface="Arial"/>
              </a:rPr>
              <a:t>4</a:t>
            </a:r>
            <a:r>
              <a:rPr lang="en-US" sz="1200" dirty="0" smtClean="0">
                <a:latin typeface="Arial"/>
                <a:cs typeface="Arial"/>
              </a:rPr>
              <a:t>. </a:t>
            </a:r>
            <a:r>
              <a:rPr lang="en-US" sz="1200" b="1" dirty="0" smtClean="0">
                <a:latin typeface="Arial"/>
                <a:cs typeface="Arial"/>
              </a:rPr>
              <a:t>Navigation Bar: Mouse Records </a:t>
            </a:r>
            <a:r>
              <a:rPr lang="en-US" sz="1200" dirty="0" smtClean="0">
                <a:latin typeface="Arial"/>
                <a:cs typeface="Arial"/>
              </a:rPr>
              <a:t>is a sortable table of all live/cryopreserved mice in the database.  Mice without holders are not listed in the </a:t>
            </a:r>
            <a:r>
              <a:rPr lang="en-US" sz="1200" b="1" dirty="0" smtClean="0">
                <a:latin typeface="Arial"/>
                <a:cs typeface="Arial"/>
              </a:rPr>
              <a:t>mouse records table</a:t>
            </a:r>
            <a:r>
              <a:rPr lang="en-US" sz="1200" dirty="0" smtClean="0">
                <a:latin typeface="Arial"/>
                <a:cs typeface="Arial"/>
              </a:rPr>
              <a:t>.  The Record #(reverse) sorts the mouse records with the most recently added at the top of the table. The fields in each column are defined in the first row of the table (not listed in actual database, for explanation only).  The remaining rows show examples of the different categories of mice (inbred strain, transgene, mutant allele). Email links generate the mouse record common name and record number in the subject heading.</a:t>
            </a:r>
          </a:p>
          <a:p>
            <a:endParaRPr lang="en-US" sz="1200" dirty="0">
              <a:latin typeface="Arial"/>
              <a:cs typeface="Arial"/>
            </a:endParaRPr>
          </a:p>
        </p:txBody>
      </p:sp>
      <p:pic>
        <p:nvPicPr>
          <p:cNvPr id="14" name="Picture 13" descr="Mouse Record v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050" y="1777170"/>
            <a:ext cx="5896230" cy="3343674"/>
          </a:xfrm>
          <a:prstGeom prst="rect">
            <a:avLst/>
          </a:prstGeom>
        </p:spPr>
      </p:pic>
      <p:pic>
        <p:nvPicPr>
          <p:cNvPr id="9" name="Picture 8" descr="Sort options.png"/>
          <p:cNvPicPr>
            <a:picLocks noChangeAspect="1"/>
          </p:cNvPicPr>
          <p:nvPr/>
        </p:nvPicPr>
        <p:blipFill rotWithShape="1">
          <a:blip r:embed="rId3">
            <a:extLst>
              <a:ext uri="{28A0092B-C50C-407E-A947-70E740481C1C}">
                <a14:useLocalDpi xmlns:a14="http://schemas.microsoft.com/office/drawing/2010/main" val="0"/>
              </a:ext>
            </a:extLst>
          </a:blip>
          <a:srcRect l="4016" t="8163" r="7726" b="11132"/>
          <a:stretch/>
        </p:blipFill>
        <p:spPr>
          <a:xfrm>
            <a:off x="1610771" y="2363740"/>
            <a:ext cx="913274" cy="357904"/>
          </a:xfrm>
          <a:prstGeom prst="rect">
            <a:avLst/>
          </a:prstGeom>
        </p:spPr>
      </p:pic>
      <p:pic>
        <p:nvPicPr>
          <p:cNvPr id="11" name="Picture 10" descr="Screen Shot 2019-10-04 at 2.13.38 PM.png"/>
          <p:cNvPicPr>
            <a:picLocks noChangeAspect="1"/>
          </p:cNvPicPr>
          <p:nvPr/>
        </p:nvPicPr>
        <p:blipFill rotWithShape="1">
          <a:blip r:embed="rId4">
            <a:extLst>
              <a:ext uri="{28A0092B-C50C-407E-A947-70E740481C1C}">
                <a14:useLocalDpi xmlns:a14="http://schemas.microsoft.com/office/drawing/2010/main" val="0"/>
              </a:ext>
            </a:extLst>
          </a:blip>
          <a:srcRect l="17166" t="21291" r="26946" b="15369"/>
          <a:stretch/>
        </p:blipFill>
        <p:spPr>
          <a:xfrm>
            <a:off x="2524045" y="2363740"/>
            <a:ext cx="162975" cy="197898"/>
          </a:xfrm>
          <a:prstGeom prst="rect">
            <a:avLst/>
          </a:prstGeom>
        </p:spPr>
      </p:pic>
      <p:pic>
        <p:nvPicPr>
          <p:cNvPr id="7" name="Picture 6" descr="Mouse Record Category options.png"/>
          <p:cNvPicPr>
            <a:picLocks noChangeAspect="1"/>
          </p:cNvPicPr>
          <p:nvPr/>
        </p:nvPicPr>
        <p:blipFill rotWithShape="1">
          <a:blip r:embed="rId5">
            <a:extLst>
              <a:ext uri="{28A0092B-C50C-407E-A947-70E740481C1C}">
                <a14:useLocalDpi xmlns:a14="http://schemas.microsoft.com/office/drawing/2010/main" val="0"/>
              </a:ext>
            </a:extLst>
          </a:blip>
          <a:srcRect l="3894" t="6841" r="8260" b="8775"/>
          <a:stretch/>
        </p:blipFill>
        <p:spPr>
          <a:xfrm>
            <a:off x="2982973" y="2256644"/>
            <a:ext cx="694852" cy="427865"/>
          </a:xfrm>
          <a:prstGeom prst="rect">
            <a:avLst/>
          </a:prstGeom>
        </p:spPr>
      </p:pic>
      <p:sp>
        <p:nvSpPr>
          <p:cNvPr id="15" name="TextBox 14"/>
          <p:cNvSpPr txBox="1"/>
          <p:nvPr/>
        </p:nvSpPr>
        <p:spPr>
          <a:xfrm>
            <a:off x="1716850" y="2133533"/>
            <a:ext cx="595035" cy="246221"/>
          </a:xfrm>
          <a:prstGeom prst="rect">
            <a:avLst/>
          </a:prstGeom>
          <a:noFill/>
        </p:spPr>
        <p:txBody>
          <a:bodyPr wrap="none" rtlCol="0">
            <a:spAutoFit/>
          </a:bodyPr>
          <a:lstStyle/>
          <a:p>
            <a:r>
              <a:rPr lang="en-US" sz="1000" dirty="0" smtClean="0">
                <a:latin typeface="Arial"/>
                <a:cs typeface="Arial"/>
              </a:rPr>
              <a:t>Sort by</a:t>
            </a:r>
            <a:endParaRPr lang="en-US" sz="1000" dirty="0">
              <a:latin typeface="Arial"/>
              <a:cs typeface="Arial"/>
            </a:endParaRPr>
          </a:p>
        </p:txBody>
      </p:sp>
      <p:sp>
        <p:nvSpPr>
          <p:cNvPr id="16" name="TextBox 15"/>
          <p:cNvSpPr txBox="1"/>
          <p:nvPr/>
        </p:nvSpPr>
        <p:spPr>
          <a:xfrm>
            <a:off x="2967374" y="2046055"/>
            <a:ext cx="710451" cy="246221"/>
          </a:xfrm>
          <a:prstGeom prst="rect">
            <a:avLst/>
          </a:prstGeom>
          <a:noFill/>
        </p:spPr>
        <p:txBody>
          <a:bodyPr wrap="none" rtlCol="0">
            <a:spAutoFit/>
          </a:bodyPr>
          <a:lstStyle/>
          <a:p>
            <a:r>
              <a:rPr lang="en-US" sz="1000" dirty="0" smtClean="0">
                <a:latin typeface="Arial"/>
                <a:cs typeface="Arial"/>
              </a:rPr>
              <a:t>Category</a:t>
            </a:r>
            <a:endParaRPr lang="en-US" sz="1000" dirty="0">
              <a:latin typeface="Arial"/>
              <a:cs typeface="Arial"/>
            </a:endParaRPr>
          </a:p>
        </p:txBody>
      </p:sp>
      <p:sp>
        <p:nvSpPr>
          <p:cNvPr id="17" name="TextBox 16"/>
          <p:cNvSpPr txBox="1"/>
          <p:nvPr/>
        </p:nvSpPr>
        <p:spPr>
          <a:xfrm>
            <a:off x="455050" y="5296068"/>
            <a:ext cx="6271943" cy="461665"/>
          </a:xfrm>
          <a:prstGeom prst="rect">
            <a:avLst/>
          </a:prstGeom>
          <a:noFill/>
        </p:spPr>
        <p:txBody>
          <a:bodyPr wrap="square" rtlCol="0">
            <a:spAutoFit/>
          </a:bodyPr>
          <a:lstStyle/>
          <a:p>
            <a:r>
              <a:rPr lang="en-US" sz="1200" dirty="0" smtClean="0">
                <a:latin typeface="Arial"/>
                <a:cs typeface="Arial"/>
              </a:rPr>
              <a:t>5. </a:t>
            </a:r>
            <a:r>
              <a:rPr lang="en-US" sz="1200" b="1" dirty="0" smtClean="0">
                <a:latin typeface="Arial"/>
                <a:cs typeface="Arial"/>
              </a:rPr>
              <a:t>Navigation Bar: Gene List </a:t>
            </a:r>
            <a:r>
              <a:rPr lang="en-US" sz="1200" dirty="0" smtClean="0">
                <a:latin typeface="Arial"/>
                <a:cs typeface="Arial"/>
              </a:rPr>
              <a:t>is a sortable list of the genes targeted in Mutant Alleles.  The </a:t>
            </a:r>
            <a:r>
              <a:rPr lang="en-US" sz="1200" i="1" dirty="0" smtClean="0">
                <a:latin typeface="Arial"/>
                <a:cs typeface="Arial"/>
              </a:rPr>
              <a:t>record</a:t>
            </a:r>
            <a:r>
              <a:rPr lang="en-US" sz="1200" dirty="0" smtClean="0">
                <a:latin typeface="Arial"/>
                <a:cs typeface="Arial"/>
              </a:rPr>
              <a:t> column is a link to the </a:t>
            </a:r>
            <a:r>
              <a:rPr lang="en-US" sz="1200" b="1" dirty="0" smtClean="0">
                <a:latin typeface="Arial"/>
                <a:cs typeface="Arial"/>
              </a:rPr>
              <a:t>mouse records table </a:t>
            </a:r>
            <a:r>
              <a:rPr lang="en-US" sz="1200" dirty="0" smtClean="0">
                <a:latin typeface="Arial"/>
                <a:cs typeface="Arial"/>
              </a:rPr>
              <a:t>with mutations in that gene.</a:t>
            </a:r>
            <a:endParaRPr lang="en-US" sz="1200" dirty="0">
              <a:latin typeface="Arial"/>
              <a:cs typeface="Arial"/>
            </a:endParaRPr>
          </a:p>
        </p:txBody>
      </p:sp>
      <p:pic>
        <p:nvPicPr>
          <p:cNvPr id="19" name="Picture 18" descr="Screen Shot 2019-10-05 at 7.38.31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132" y="5847540"/>
            <a:ext cx="5836906" cy="2560856"/>
          </a:xfrm>
          <a:prstGeom prst="rect">
            <a:avLst/>
          </a:prstGeom>
        </p:spPr>
      </p:pic>
      <p:pic>
        <p:nvPicPr>
          <p:cNvPr id="18" name="Picture 17" descr="Screen Shot 2019-10-05 at 7.38.07 AM.png"/>
          <p:cNvPicPr>
            <a:picLocks noChangeAspect="1"/>
          </p:cNvPicPr>
          <p:nvPr/>
        </p:nvPicPr>
        <p:blipFill rotWithShape="1">
          <a:blip r:embed="rId7">
            <a:extLst>
              <a:ext uri="{28A0092B-C50C-407E-A947-70E740481C1C}">
                <a14:useLocalDpi xmlns:a14="http://schemas.microsoft.com/office/drawing/2010/main" val="0"/>
              </a:ext>
            </a:extLst>
          </a:blip>
          <a:srcRect l="5437" r="5469"/>
          <a:stretch/>
        </p:blipFill>
        <p:spPr>
          <a:xfrm>
            <a:off x="1735755" y="6318426"/>
            <a:ext cx="706711" cy="414481"/>
          </a:xfrm>
          <a:prstGeom prst="rect">
            <a:avLst/>
          </a:prstGeom>
        </p:spPr>
      </p:pic>
      <p:pic>
        <p:nvPicPr>
          <p:cNvPr id="20" name="Picture 19" descr="Screen Shot 2019-10-04 at 2.13.38 PM.png"/>
          <p:cNvPicPr>
            <a:picLocks noChangeAspect="1"/>
          </p:cNvPicPr>
          <p:nvPr/>
        </p:nvPicPr>
        <p:blipFill rotWithShape="1">
          <a:blip r:embed="rId4">
            <a:extLst>
              <a:ext uri="{28A0092B-C50C-407E-A947-70E740481C1C}">
                <a14:useLocalDpi xmlns:a14="http://schemas.microsoft.com/office/drawing/2010/main" val="0"/>
              </a:ext>
            </a:extLst>
          </a:blip>
          <a:srcRect l="17166" t="21291" r="26946" b="15369"/>
          <a:stretch/>
        </p:blipFill>
        <p:spPr>
          <a:xfrm>
            <a:off x="3677825" y="2252558"/>
            <a:ext cx="162975" cy="197898"/>
          </a:xfrm>
          <a:prstGeom prst="rect">
            <a:avLst/>
          </a:prstGeom>
        </p:spPr>
      </p:pic>
      <p:pic>
        <p:nvPicPr>
          <p:cNvPr id="21" name="Picture 20" descr="Screen Shot 2019-10-04 at 2.13.38 PM.png"/>
          <p:cNvPicPr>
            <a:picLocks noChangeAspect="1"/>
          </p:cNvPicPr>
          <p:nvPr/>
        </p:nvPicPr>
        <p:blipFill rotWithShape="1">
          <a:blip r:embed="rId4">
            <a:extLst>
              <a:ext uri="{28A0092B-C50C-407E-A947-70E740481C1C}">
                <a14:useLocalDpi xmlns:a14="http://schemas.microsoft.com/office/drawing/2010/main" val="0"/>
              </a:ext>
            </a:extLst>
          </a:blip>
          <a:srcRect l="17166" t="21291" r="26946" b="15369"/>
          <a:stretch/>
        </p:blipFill>
        <p:spPr>
          <a:xfrm>
            <a:off x="2442466" y="6325218"/>
            <a:ext cx="162975" cy="197898"/>
          </a:xfrm>
          <a:prstGeom prst="rect">
            <a:avLst/>
          </a:prstGeom>
        </p:spPr>
      </p:pic>
      <p:sp>
        <p:nvSpPr>
          <p:cNvPr id="2" name="Slide Number Placeholder 1"/>
          <p:cNvSpPr>
            <a:spLocks noGrp="1"/>
          </p:cNvSpPr>
          <p:nvPr>
            <p:ph type="sldNum" sz="quarter" idx="12"/>
          </p:nvPr>
        </p:nvSpPr>
        <p:spPr/>
        <p:txBody>
          <a:bodyPr/>
          <a:lstStyle/>
          <a:p>
            <a:fld id="{C95C56F6-32C0-D84D-9D7A-4EC1BB684C58}" type="slidenum">
              <a:rPr lang="en-US" smtClean="0"/>
              <a:t>3</a:t>
            </a:fld>
            <a:endParaRPr lang="en-US"/>
          </a:p>
        </p:txBody>
      </p:sp>
    </p:spTree>
    <p:extLst>
      <p:ext uri="{BB962C8B-B14F-4D97-AF65-F5344CB8AC3E}">
        <p14:creationId xmlns:p14="http://schemas.microsoft.com/office/powerpoint/2010/main" val="4902516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8311" y="207510"/>
            <a:ext cx="6023130" cy="1015663"/>
          </a:xfrm>
          <a:prstGeom prst="rect">
            <a:avLst/>
          </a:prstGeom>
          <a:noFill/>
        </p:spPr>
        <p:txBody>
          <a:bodyPr wrap="square" rtlCol="0">
            <a:spAutoFit/>
          </a:bodyPr>
          <a:lstStyle/>
          <a:p>
            <a:r>
              <a:rPr lang="en-US" sz="1200" dirty="0" smtClean="0">
                <a:latin typeface="Arial"/>
                <a:cs typeface="Arial"/>
              </a:rPr>
              <a:t>6. </a:t>
            </a:r>
            <a:r>
              <a:rPr lang="en-US" sz="1200" b="1" dirty="0" smtClean="0">
                <a:latin typeface="Arial"/>
                <a:cs typeface="Arial"/>
              </a:rPr>
              <a:t>Navigation Bar: Holder List </a:t>
            </a:r>
            <a:r>
              <a:rPr lang="en-US" sz="1200" dirty="0" smtClean="0">
                <a:latin typeface="Arial"/>
                <a:cs typeface="Arial"/>
              </a:rPr>
              <a:t>is a sortable table of contact information for principal investigators and their mouse colony managers.  </a:t>
            </a:r>
            <a:r>
              <a:rPr lang="en-US" sz="1200" dirty="0">
                <a:latin typeface="Arial"/>
                <a:cs typeface="Arial"/>
              </a:rPr>
              <a:t>A</a:t>
            </a:r>
            <a:r>
              <a:rPr lang="en-US" sz="1200" dirty="0" smtClean="0">
                <a:latin typeface="Arial"/>
                <a:cs typeface="Arial"/>
              </a:rPr>
              <a:t>ny of the menu options can be used in the search field.  Users are encouraged to review their mouse records and add/remove mouse records by filling out Change Request or Submit Mice Forms the administrator will update their ‘Last Review Date’. </a:t>
            </a:r>
            <a:endParaRPr lang="en-US" sz="1200" dirty="0">
              <a:latin typeface="Arial"/>
              <a:cs typeface="Arial"/>
            </a:endParaRPr>
          </a:p>
        </p:txBody>
      </p:sp>
      <p:pic>
        <p:nvPicPr>
          <p:cNvPr id="5" name="Picture 4" descr="Screen Shot 2019-10-05 at 7.53.0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049" y="1464175"/>
            <a:ext cx="5956392" cy="1641795"/>
          </a:xfrm>
          <a:prstGeom prst="rect">
            <a:avLst/>
          </a:prstGeom>
        </p:spPr>
      </p:pic>
      <p:pic>
        <p:nvPicPr>
          <p:cNvPr id="6" name="Picture 5" descr="Screen Shot 2019-10-05 at 8.05.4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3935" y="1934317"/>
            <a:ext cx="717415" cy="422984"/>
          </a:xfrm>
          <a:prstGeom prst="rect">
            <a:avLst/>
          </a:prstGeom>
        </p:spPr>
      </p:pic>
      <p:pic>
        <p:nvPicPr>
          <p:cNvPr id="7" name="Picture 6" descr="Screen Shot 2019-10-04 at 2.13.38 PM.png"/>
          <p:cNvPicPr>
            <a:picLocks noChangeAspect="1"/>
          </p:cNvPicPr>
          <p:nvPr/>
        </p:nvPicPr>
        <p:blipFill rotWithShape="1">
          <a:blip r:embed="rId4">
            <a:extLst>
              <a:ext uri="{28A0092B-C50C-407E-A947-70E740481C1C}">
                <a14:useLocalDpi xmlns:a14="http://schemas.microsoft.com/office/drawing/2010/main" val="0"/>
              </a:ext>
            </a:extLst>
          </a:blip>
          <a:srcRect l="17166" t="21291" r="26946" b="15369"/>
          <a:stretch/>
        </p:blipFill>
        <p:spPr>
          <a:xfrm>
            <a:off x="3511350" y="1934317"/>
            <a:ext cx="162975" cy="197898"/>
          </a:xfrm>
          <a:prstGeom prst="rect">
            <a:avLst/>
          </a:prstGeom>
        </p:spPr>
      </p:pic>
      <p:pic>
        <p:nvPicPr>
          <p:cNvPr id="12" name="Picture 11" descr="Screen Shot 2019-10-05 at 2.41.39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049" y="3621196"/>
            <a:ext cx="5956392" cy="2111182"/>
          </a:xfrm>
          <a:prstGeom prst="rect">
            <a:avLst/>
          </a:prstGeom>
        </p:spPr>
      </p:pic>
      <p:sp>
        <p:nvSpPr>
          <p:cNvPr id="14" name="TextBox 13"/>
          <p:cNvSpPr txBox="1"/>
          <p:nvPr/>
        </p:nvSpPr>
        <p:spPr>
          <a:xfrm>
            <a:off x="375378" y="3105970"/>
            <a:ext cx="6036063" cy="461665"/>
          </a:xfrm>
          <a:prstGeom prst="rect">
            <a:avLst/>
          </a:prstGeom>
          <a:noFill/>
        </p:spPr>
        <p:txBody>
          <a:bodyPr wrap="square" rtlCol="0">
            <a:spAutoFit/>
          </a:bodyPr>
          <a:lstStyle/>
          <a:p>
            <a:r>
              <a:rPr lang="en-US" sz="1200" dirty="0" smtClean="0">
                <a:latin typeface="Arial"/>
                <a:cs typeface="Arial"/>
              </a:rPr>
              <a:t>Selecting </a:t>
            </a:r>
            <a:r>
              <a:rPr lang="en-US" sz="1200" i="1" dirty="0" smtClean="0">
                <a:latin typeface="Arial"/>
                <a:cs typeface="Arial"/>
              </a:rPr>
              <a:t>records</a:t>
            </a:r>
            <a:r>
              <a:rPr lang="en-US" sz="1200" dirty="0" smtClean="0">
                <a:latin typeface="Arial"/>
                <a:cs typeface="Arial"/>
              </a:rPr>
              <a:t> from the column Mice Held redirects to the </a:t>
            </a:r>
            <a:r>
              <a:rPr lang="en-US" sz="1200" b="1" dirty="0" smtClean="0">
                <a:latin typeface="Arial"/>
                <a:cs typeface="Arial"/>
              </a:rPr>
              <a:t>mouse records table </a:t>
            </a:r>
            <a:r>
              <a:rPr lang="en-US" sz="1200" dirty="0" smtClean="0">
                <a:latin typeface="Arial"/>
                <a:cs typeface="Arial"/>
              </a:rPr>
              <a:t>for the holder where a pdf and csv file of holder mouse records can be downloaded.</a:t>
            </a:r>
            <a:endParaRPr lang="en-US" sz="1200" dirty="0">
              <a:latin typeface="Arial"/>
              <a:cs typeface="Arial"/>
            </a:endParaRPr>
          </a:p>
        </p:txBody>
      </p:sp>
      <p:sp>
        <p:nvSpPr>
          <p:cNvPr id="18" name="TextBox 17"/>
          <p:cNvSpPr txBox="1"/>
          <p:nvPr/>
        </p:nvSpPr>
        <p:spPr>
          <a:xfrm>
            <a:off x="374727" y="5813583"/>
            <a:ext cx="6196582" cy="646331"/>
          </a:xfrm>
          <a:prstGeom prst="rect">
            <a:avLst/>
          </a:prstGeom>
          <a:noFill/>
        </p:spPr>
        <p:txBody>
          <a:bodyPr wrap="square" rtlCol="0">
            <a:spAutoFit/>
          </a:bodyPr>
          <a:lstStyle/>
          <a:p>
            <a:r>
              <a:rPr lang="en-US" sz="1200" dirty="0">
                <a:latin typeface="Arial"/>
                <a:cs typeface="Arial"/>
              </a:rPr>
              <a:t>7</a:t>
            </a:r>
            <a:r>
              <a:rPr lang="en-US" sz="1200" dirty="0" smtClean="0">
                <a:latin typeface="Arial"/>
                <a:cs typeface="Arial"/>
              </a:rPr>
              <a:t>. </a:t>
            </a:r>
            <a:r>
              <a:rPr lang="en-US" sz="1200" b="1" dirty="0" smtClean="0">
                <a:latin typeface="Arial"/>
                <a:cs typeface="Arial"/>
              </a:rPr>
              <a:t>Navigation Bar: Facility List </a:t>
            </a:r>
            <a:r>
              <a:rPr lang="en-US" sz="1200" dirty="0" smtClean="0">
                <a:latin typeface="Arial"/>
                <a:cs typeface="Arial"/>
              </a:rPr>
              <a:t>are the vivarium locations with </a:t>
            </a:r>
            <a:r>
              <a:rPr lang="en-US" sz="1200" i="1" dirty="0" smtClean="0">
                <a:latin typeface="Arial"/>
                <a:cs typeface="Arial"/>
              </a:rPr>
              <a:t>record</a:t>
            </a:r>
            <a:r>
              <a:rPr lang="en-US" sz="1200" dirty="0" smtClean="0">
                <a:latin typeface="Arial"/>
                <a:cs typeface="Arial"/>
              </a:rPr>
              <a:t> links to the </a:t>
            </a:r>
            <a:r>
              <a:rPr lang="en-US" sz="1200" b="1" dirty="0" smtClean="0">
                <a:latin typeface="Arial"/>
                <a:cs typeface="Arial"/>
              </a:rPr>
              <a:t>mouse</a:t>
            </a:r>
            <a:r>
              <a:rPr lang="en-US" sz="1200" dirty="0" smtClean="0">
                <a:latin typeface="Arial"/>
                <a:cs typeface="Arial"/>
              </a:rPr>
              <a:t> </a:t>
            </a:r>
            <a:r>
              <a:rPr lang="en-US" sz="1200" b="1" dirty="0" smtClean="0">
                <a:latin typeface="Arial"/>
                <a:cs typeface="Arial"/>
              </a:rPr>
              <a:t>records table </a:t>
            </a:r>
            <a:r>
              <a:rPr lang="en-US" sz="1200" dirty="0" smtClean="0">
                <a:latin typeface="Arial"/>
                <a:cs typeface="Arial"/>
              </a:rPr>
              <a:t>for the mice housed there.  **Volunteers to help support users of the mouse database can be listed here.</a:t>
            </a:r>
            <a:endParaRPr lang="en-US" sz="1200" dirty="0">
              <a:latin typeface="Arial"/>
              <a:cs typeface="Arial"/>
            </a:endParaRPr>
          </a:p>
        </p:txBody>
      </p:sp>
      <p:pic>
        <p:nvPicPr>
          <p:cNvPr id="19" name="Picture 18" descr="Screen Shot 2019-10-05 at 8.18.45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5049" y="6515911"/>
            <a:ext cx="5956392" cy="1442226"/>
          </a:xfrm>
          <a:prstGeom prst="rect">
            <a:avLst/>
          </a:prstGeom>
        </p:spPr>
      </p:pic>
      <p:sp>
        <p:nvSpPr>
          <p:cNvPr id="2" name="Slide Number Placeholder 1"/>
          <p:cNvSpPr>
            <a:spLocks noGrp="1"/>
          </p:cNvSpPr>
          <p:nvPr>
            <p:ph type="sldNum" sz="quarter" idx="12"/>
          </p:nvPr>
        </p:nvSpPr>
        <p:spPr/>
        <p:txBody>
          <a:bodyPr/>
          <a:lstStyle/>
          <a:p>
            <a:fld id="{C95C56F6-32C0-D84D-9D7A-4EC1BB684C58}" type="slidenum">
              <a:rPr lang="en-US" smtClean="0"/>
              <a:t>4</a:t>
            </a:fld>
            <a:endParaRPr lang="en-US"/>
          </a:p>
        </p:txBody>
      </p:sp>
    </p:spTree>
    <p:extLst>
      <p:ext uri="{BB962C8B-B14F-4D97-AF65-F5344CB8AC3E}">
        <p14:creationId xmlns:p14="http://schemas.microsoft.com/office/powerpoint/2010/main" val="3722257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98739" y="232398"/>
            <a:ext cx="6019494" cy="830997"/>
          </a:xfrm>
          <a:prstGeom prst="rect">
            <a:avLst/>
          </a:prstGeom>
          <a:noFill/>
        </p:spPr>
        <p:txBody>
          <a:bodyPr wrap="square" rtlCol="0">
            <a:spAutoFit/>
          </a:bodyPr>
          <a:lstStyle/>
          <a:p>
            <a:r>
              <a:rPr lang="en-US" sz="1200" dirty="0" smtClean="0">
                <a:latin typeface="Arial"/>
                <a:cs typeface="Arial"/>
              </a:rPr>
              <a:t>8. </a:t>
            </a:r>
            <a:r>
              <a:rPr lang="en-US" sz="1200" b="1" dirty="0" smtClean="0">
                <a:latin typeface="Arial"/>
                <a:cs typeface="Arial"/>
              </a:rPr>
              <a:t>Navigation Bar: Submit Mice </a:t>
            </a:r>
            <a:r>
              <a:rPr lang="en-US" sz="1200" dirty="0" smtClean="0">
                <a:latin typeface="Arial"/>
                <a:cs typeface="Arial"/>
              </a:rPr>
              <a:t>page</a:t>
            </a:r>
            <a:r>
              <a:rPr lang="en-US" sz="1200" b="1" dirty="0" smtClean="0">
                <a:latin typeface="Arial"/>
                <a:cs typeface="Arial"/>
              </a:rPr>
              <a:t> </a:t>
            </a:r>
            <a:r>
              <a:rPr lang="en-US" sz="1200" dirty="0" smtClean="0">
                <a:latin typeface="Arial"/>
                <a:cs typeface="Arial"/>
              </a:rPr>
              <a:t>is a form for adding new mutant mice to the mouse database. Step 1. The form can be filled out by any users, no login required.  Once submitted, the administrator will edit the mouse record and commit it to the database.</a:t>
            </a:r>
            <a:endParaRPr lang="en-US" sz="1200" dirty="0">
              <a:latin typeface="Arial"/>
              <a:cs typeface="Arial"/>
            </a:endParaRPr>
          </a:p>
        </p:txBody>
      </p:sp>
      <p:pic>
        <p:nvPicPr>
          <p:cNvPr id="11" name="Picture 10" descr="Screen Shot 2019-10-05 at 10.41.5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991" y="1080585"/>
            <a:ext cx="5862781" cy="2748179"/>
          </a:xfrm>
          <a:prstGeom prst="rect">
            <a:avLst/>
          </a:prstGeom>
        </p:spPr>
      </p:pic>
      <p:sp>
        <p:nvSpPr>
          <p:cNvPr id="12" name="TextBox 11"/>
          <p:cNvSpPr txBox="1"/>
          <p:nvPr/>
        </p:nvSpPr>
        <p:spPr>
          <a:xfrm>
            <a:off x="444117" y="3940394"/>
            <a:ext cx="6271943" cy="461665"/>
          </a:xfrm>
          <a:prstGeom prst="rect">
            <a:avLst/>
          </a:prstGeom>
          <a:noFill/>
        </p:spPr>
        <p:txBody>
          <a:bodyPr wrap="square" rtlCol="0">
            <a:spAutoFit/>
          </a:bodyPr>
          <a:lstStyle/>
          <a:p>
            <a:r>
              <a:rPr lang="en-US" sz="1200" dirty="0" smtClean="0">
                <a:latin typeface="Arial"/>
                <a:cs typeface="Arial"/>
              </a:rPr>
              <a:t>Step 2. Users choose one of the 3 categories, if the mouse has multiple mutations a separate form will need to be filled out for each mutation.</a:t>
            </a:r>
            <a:endParaRPr lang="en-US" sz="1200" dirty="0">
              <a:latin typeface="Arial"/>
              <a:cs typeface="Arial"/>
            </a:endParaRPr>
          </a:p>
        </p:txBody>
      </p:sp>
      <p:pic>
        <p:nvPicPr>
          <p:cNvPr id="13" name="Picture 12" descr="Screen Shot 2019-10-05 at 11.11.25 AM.png"/>
          <p:cNvPicPr>
            <a:picLocks noChangeAspect="1"/>
          </p:cNvPicPr>
          <p:nvPr/>
        </p:nvPicPr>
        <p:blipFill rotWithShape="1">
          <a:blip r:embed="rId3">
            <a:extLst>
              <a:ext uri="{28A0092B-C50C-407E-A947-70E740481C1C}">
                <a14:useLocalDpi xmlns:a14="http://schemas.microsoft.com/office/drawing/2010/main" val="0"/>
              </a:ext>
            </a:extLst>
          </a:blip>
          <a:srcRect b="2595"/>
          <a:stretch/>
        </p:blipFill>
        <p:spPr>
          <a:xfrm>
            <a:off x="439991" y="4468852"/>
            <a:ext cx="5886831" cy="2298593"/>
          </a:xfrm>
          <a:prstGeom prst="rect">
            <a:avLst/>
          </a:prstGeom>
        </p:spPr>
      </p:pic>
      <p:sp>
        <p:nvSpPr>
          <p:cNvPr id="2" name="Slide Number Placeholder 1"/>
          <p:cNvSpPr>
            <a:spLocks noGrp="1"/>
          </p:cNvSpPr>
          <p:nvPr>
            <p:ph type="sldNum" sz="quarter" idx="12"/>
          </p:nvPr>
        </p:nvSpPr>
        <p:spPr/>
        <p:txBody>
          <a:bodyPr/>
          <a:lstStyle/>
          <a:p>
            <a:fld id="{C95C56F6-32C0-D84D-9D7A-4EC1BB684C58}" type="slidenum">
              <a:rPr lang="en-US" smtClean="0"/>
              <a:t>5</a:t>
            </a:fld>
            <a:endParaRPr lang="en-US"/>
          </a:p>
        </p:txBody>
      </p:sp>
    </p:spTree>
    <p:extLst>
      <p:ext uri="{BB962C8B-B14F-4D97-AF65-F5344CB8AC3E}">
        <p14:creationId xmlns:p14="http://schemas.microsoft.com/office/powerpoint/2010/main" val="1393024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70356" y="112838"/>
            <a:ext cx="6271943" cy="276999"/>
          </a:xfrm>
          <a:prstGeom prst="rect">
            <a:avLst/>
          </a:prstGeom>
          <a:noFill/>
        </p:spPr>
        <p:txBody>
          <a:bodyPr wrap="square" rtlCol="0">
            <a:spAutoFit/>
          </a:bodyPr>
          <a:lstStyle/>
          <a:p>
            <a:r>
              <a:rPr lang="en-US" sz="1200" dirty="0" smtClean="0">
                <a:latin typeface="Arial"/>
                <a:cs typeface="Arial"/>
              </a:rPr>
              <a:t>Step 3. Mutant Allele forms for published or unpublished</a:t>
            </a:r>
            <a:endParaRPr lang="en-US" sz="1200" dirty="0">
              <a:latin typeface="Arial"/>
              <a:cs typeface="Arial"/>
            </a:endParaRPr>
          </a:p>
        </p:txBody>
      </p:sp>
      <p:pic>
        <p:nvPicPr>
          <p:cNvPr id="9" name="Picture 8" descr="Screen Shot 2019-10-05 at 11.18.0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356" y="378913"/>
            <a:ext cx="5977433" cy="3137155"/>
          </a:xfrm>
          <a:prstGeom prst="rect">
            <a:avLst/>
          </a:prstGeom>
        </p:spPr>
      </p:pic>
      <p:pic>
        <p:nvPicPr>
          <p:cNvPr id="10" name="Picture 9" descr="Screen Shot 2019-10-05 at 11.20.56 AM.png"/>
          <p:cNvPicPr>
            <a:picLocks noChangeAspect="1"/>
          </p:cNvPicPr>
          <p:nvPr/>
        </p:nvPicPr>
        <p:blipFill rotWithShape="1">
          <a:blip r:embed="rId3">
            <a:extLst>
              <a:ext uri="{28A0092B-C50C-407E-A947-70E740481C1C}">
                <a14:useLocalDpi xmlns:a14="http://schemas.microsoft.com/office/drawing/2010/main" val="0"/>
              </a:ext>
            </a:extLst>
          </a:blip>
          <a:srcRect b="34000"/>
          <a:stretch/>
        </p:blipFill>
        <p:spPr>
          <a:xfrm>
            <a:off x="470356" y="3516068"/>
            <a:ext cx="5977433" cy="1946188"/>
          </a:xfrm>
          <a:prstGeom prst="rect">
            <a:avLst/>
          </a:prstGeom>
        </p:spPr>
      </p:pic>
      <p:sp>
        <p:nvSpPr>
          <p:cNvPr id="11" name="TextBox 10"/>
          <p:cNvSpPr txBox="1"/>
          <p:nvPr/>
        </p:nvSpPr>
        <p:spPr>
          <a:xfrm>
            <a:off x="4253996" y="1971859"/>
            <a:ext cx="2415704" cy="400110"/>
          </a:xfrm>
          <a:prstGeom prst="rect">
            <a:avLst/>
          </a:prstGeom>
          <a:noFill/>
        </p:spPr>
        <p:txBody>
          <a:bodyPr wrap="square" rtlCol="0">
            <a:spAutoFit/>
          </a:bodyPr>
          <a:lstStyle/>
          <a:p>
            <a:r>
              <a:rPr lang="en-US" sz="1000" dirty="0" smtClean="0">
                <a:solidFill>
                  <a:schemeClr val="tx1">
                    <a:lumMod val="65000"/>
                    <a:lumOff val="35000"/>
                  </a:schemeClr>
                </a:solidFill>
                <a:latin typeface="Arial"/>
                <a:cs typeface="Arial"/>
              </a:rPr>
              <a:t>Imputing MGI ID and selecting</a:t>
            </a:r>
          </a:p>
          <a:p>
            <a:r>
              <a:rPr lang="en-US" sz="1000" dirty="0" smtClean="0">
                <a:solidFill>
                  <a:schemeClr val="tx1">
                    <a:lumMod val="65000"/>
                    <a:lumOff val="35000"/>
                  </a:schemeClr>
                </a:solidFill>
                <a:latin typeface="Arial"/>
                <a:cs typeface="Arial"/>
              </a:rPr>
              <a:t>Auto-fill will populate these fields**</a:t>
            </a:r>
          </a:p>
        </p:txBody>
      </p:sp>
      <p:sp>
        <p:nvSpPr>
          <p:cNvPr id="12" name="TextBox 11"/>
          <p:cNvSpPr txBox="1"/>
          <p:nvPr/>
        </p:nvSpPr>
        <p:spPr>
          <a:xfrm>
            <a:off x="4244954" y="2630320"/>
            <a:ext cx="312906" cy="276999"/>
          </a:xfrm>
          <a:prstGeom prst="rect">
            <a:avLst/>
          </a:prstGeom>
          <a:noFill/>
        </p:spPr>
        <p:txBody>
          <a:bodyPr wrap="none" rtlCol="0">
            <a:spAutoFit/>
          </a:bodyPr>
          <a:lstStyle/>
          <a:p>
            <a:r>
              <a:rPr lang="en-US" sz="1200" dirty="0" smtClean="0">
                <a:solidFill>
                  <a:schemeClr val="tx1">
                    <a:lumMod val="65000"/>
                    <a:lumOff val="35000"/>
                  </a:schemeClr>
                </a:solidFill>
                <a:latin typeface="Arial"/>
                <a:cs typeface="Arial"/>
              </a:rPr>
              <a:t>**</a:t>
            </a:r>
          </a:p>
        </p:txBody>
      </p:sp>
      <p:sp>
        <p:nvSpPr>
          <p:cNvPr id="13" name="TextBox 12"/>
          <p:cNvSpPr txBox="1"/>
          <p:nvPr/>
        </p:nvSpPr>
        <p:spPr>
          <a:xfrm>
            <a:off x="4253996" y="3484564"/>
            <a:ext cx="312906" cy="276999"/>
          </a:xfrm>
          <a:prstGeom prst="rect">
            <a:avLst/>
          </a:prstGeom>
          <a:noFill/>
        </p:spPr>
        <p:txBody>
          <a:bodyPr wrap="none" rtlCol="0">
            <a:spAutoFit/>
          </a:bodyPr>
          <a:lstStyle/>
          <a:p>
            <a:r>
              <a:rPr lang="en-US" sz="1200" dirty="0" smtClean="0">
                <a:solidFill>
                  <a:schemeClr val="tx1">
                    <a:lumMod val="65000"/>
                    <a:lumOff val="35000"/>
                  </a:schemeClr>
                </a:solidFill>
                <a:latin typeface="Arial"/>
                <a:cs typeface="Arial"/>
              </a:rPr>
              <a:t>**</a:t>
            </a:r>
          </a:p>
        </p:txBody>
      </p:sp>
      <p:sp>
        <p:nvSpPr>
          <p:cNvPr id="14" name="TextBox 13"/>
          <p:cNvSpPr txBox="1"/>
          <p:nvPr/>
        </p:nvSpPr>
        <p:spPr>
          <a:xfrm>
            <a:off x="5130117" y="3849163"/>
            <a:ext cx="304440" cy="276999"/>
          </a:xfrm>
          <a:prstGeom prst="rect">
            <a:avLst/>
          </a:prstGeom>
          <a:noFill/>
        </p:spPr>
        <p:txBody>
          <a:bodyPr wrap="none" rtlCol="0">
            <a:spAutoFit/>
          </a:bodyPr>
          <a:lstStyle/>
          <a:p>
            <a:r>
              <a:rPr lang="en-US" sz="1200" b="1" dirty="0" smtClean="0">
                <a:solidFill>
                  <a:schemeClr val="tx1">
                    <a:lumMod val="65000"/>
                    <a:lumOff val="35000"/>
                  </a:schemeClr>
                </a:solidFill>
                <a:latin typeface="Arial"/>
                <a:cs typeface="Arial"/>
              </a:rPr>
              <a:t>**</a:t>
            </a:r>
          </a:p>
        </p:txBody>
      </p:sp>
      <p:pic>
        <p:nvPicPr>
          <p:cNvPr id="15" name="Picture 14" descr="Screen Shot 2019-10-05 at 12.30.3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938" y="5480795"/>
            <a:ext cx="5955469" cy="3558215"/>
          </a:xfrm>
          <a:prstGeom prst="rect">
            <a:avLst/>
          </a:prstGeom>
        </p:spPr>
      </p:pic>
      <p:sp>
        <p:nvSpPr>
          <p:cNvPr id="2" name="Rectangle 1"/>
          <p:cNvSpPr/>
          <p:nvPr/>
        </p:nvSpPr>
        <p:spPr>
          <a:xfrm>
            <a:off x="2883003" y="1202108"/>
            <a:ext cx="1178481" cy="156204"/>
          </a:xfrm>
          <a:prstGeom prst="rect">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2646682" y="351745"/>
            <a:ext cx="647332" cy="0"/>
          </a:xfrm>
          <a:prstGeom prst="line">
            <a:avLst/>
          </a:prstGeom>
          <a:ln w="9525" cmpd="sng">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521186" y="351745"/>
            <a:ext cx="811942" cy="0"/>
          </a:xfrm>
          <a:prstGeom prst="line">
            <a:avLst/>
          </a:prstGeom>
          <a:ln w="9525" cmpd="sng">
            <a:solidFill>
              <a:srgbClr val="660066"/>
            </a:solidFill>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2855835" y="5470194"/>
            <a:ext cx="1178481" cy="156204"/>
          </a:xfrm>
          <a:prstGeom prst="rect">
            <a:avLst/>
          </a:prstGeom>
          <a:no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2268656" y="528240"/>
            <a:ext cx="2082735" cy="246221"/>
          </a:xfrm>
          <a:prstGeom prst="rect">
            <a:avLst/>
          </a:prstGeom>
          <a:noFill/>
        </p:spPr>
        <p:txBody>
          <a:bodyPr wrap="square" rtlCol="0">
            <a:spAutoFit/>
          </a:bodyPr>
          <a:lstStyle/>
          <a:p>
            <a:r>
              <a:rPr lang="en-US" sz="1000" dirty="0" smtClean="0">
                <a:solidFill>
                  <a:schemeClr val="tx1">
                    <a:lumMod val="65000"/>
                    <a:lumOff val="35000"/>
                  </a:schemeClr>
                </a:solidFill>
                <a:latin typeface="Arial"/>
                <a:cs typeface="Arial"/>
              </a:rPr>
              <a:t>Fill in all fields</a:t>
            </a:r>
            <a:r>
              <a:rPr lang="en-US" sz="1000" dirty="0" smtClean="0">
                <a:solidFill>
                  <a:srgbClr val="FF0000"/>
                </a:solidFill>
                <a:latin typeface="Arial"/>
                <a:cs typeface="Arial"/>
              </a:rPr>
              <a:t>*</a:t>
            </a:r>
          </a:p>
        </p:txBody>
      </p:sp>
      <p:sp>
        <p:nvSpPr>
          <p:cNvPr id="3" name="Slide Number Placeholder 2"/>
          <p:cNvSpPr>
            <a:spLocks noGrp="1"/>
          </p:cNvSpPr>
          <p:nvPr>
            <p:ph type="sldNum" sz="quarter" idx="12"/>
          </p:nvPr>
        </p:nvSpPr>
        <p:spPr/>
        <p:txBody>
          <a:bodyPr/>
          <a:lstStyle/>
          <a:p>
            <a:fld id="{C95C56F6-32C0-D84D-9D7A-4EC1BB684C58}" type="slidenum">
              <a:rPr lang="en-US" smtClean="0"/>
              <a:t>6</a:t>
            </a:fld>
            <a:endParaRPr lang="en-US"/>
          </a:p>
        </p:txBody>
      </p:sp>
    </p:spTree>
    <p:extLst>
      <p:ext uri="{BB962C8B-B14F-4D97-AF65-F5344CB8AC3E}">
        <p14:creationId xmlns:p14="http://schemas.microsoft.com/office/powerpoint/2010/main" val="756273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9-10-05 at 12.25.2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01" y="638386"/>
            <a:ext cx="5980907" cy="2238937"/>
          </a:xfrm>
          <a:prstGeom prst="rect">
            <a:avLst/>
          </a:prstGeom>
        </p:spPr>
      </p:pic>
      <p:pic>
        <p:nvPicPr>
          <p:cNvPr id="8" name="Picture 7" descr="Screen Shot 2019-10-05 at 12.25.5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701" y="2863661"/>
            <a:ext cx="5987699" cy="1552697"/>
          </a:xfrm>
          <a:prstGeom prst="rect">
            <a:avLst/>
          </a:prstGeom>
        </p:spPr>
      </p:pic>
      <p:sp>
        <p:nvSpPr>
          <p:cNvPr id="10" name="TextBox 9"/>
          <p:cNvSpPr txBox="1"/>
          <p:nvPr/>
        </p:nvSpPr>
        <p:spPr>
          <a:xfrm>
            <a:off x="403367" y="160475"/>
            <a:ext cx="6271943" cy="461665"/>
          </a:xfrm>
          <a:prstGeom prst="rect">
            <a:avLst/>
          </a:prstGeom>
          <a:noFill/>
        </p:spPr>
        <p:txBody>
          <a:bodyPr wrap="square" rtlCol="0">
            <a:spAutoFit/>
          </a:bodyPr>
          <a:lstStyle/>
          <a:p>
            <a:r>
              <a:rPr lang="en-US" sz="1200" dirty="0" smtClean="0">
                <a:latin typeface="Arial"/>
                <a:cs typeface="Arial"/>
              </a:rPr>
              <a:t>Step 3. Transgene forms for published and unpublished. Expressed sequence type and regulatory element need to be filled out.</a:t>
            </a:r>
            <a:endParaRPr lang="en-US" sz="1200" dirty="0">
              <a:latin typeface="Arial"/>
              <a:cs typeface="Arial"/>
            </a:endParaRPr>
          </a:p>
        </p:txBody>
      </p:sp>
      <p:sp>
        <p:nvSpPr>
          <p:cNvPr id="12" name="TextBox 11"/>
          <p:cNvSpPr txBox="1"/>
          <p:nvPr/>
        </p:nvSpPr>
        <p:spPr>
          <a:xfrm>
            <a:off x="4293230" y="2114959"/>
            <a:ext cx="324403" cy="307777"/>
          </a:xfrm>
          <a:prstGeom prst="rect">
            <a:avLst/>
          </a:prstGeom>
          <a:noFill/>
        </p:spPr>
        <p:txBody>
          <a:bodyPr wrap="none" rtlCol="0">
            <a:spAutoFit/>
          </a:bodyPr>
          <a:lstStyle/>
          <a:p>
            <a:r>
              <a:rPr lang="en-US" sz="1400" b="1" dirty="0" smtClean="0">
                <a:solidFill>
                  <a:schemeClr val="tx1">
                    <a:lumMod val="65000"/>
                    <a:lumOff val="35000"/>
                  </a:schemeClr>
                </a:solidFill>
                <a:latin typeface="Arial"/>
                <a:cs typeface="Arial"/>
              </a:rPr>
              <a:t>**</a:t>
            </a:r>
          </a:p>
        </p:txBody>
      </p:sp>
      <p:sp>
        <p:nvSpPr>
          <p:cNvPr id="13" name="TextBox 12"/>
          <p:cNvSpPr txBox="1"/>
          <p:nvPr/>
        </p:nvSpPr>
        <p:spPr>
          <a:xfrm>
            <a:off x="5215310" y="2813935"/>
            <a:ext cx="324403" cy="307777"/>
          </a:xfrm>
          <a:prstGeom prst="rect">
            <a:avLst/>
          </a:prstGeom>
          <a:noFill/>
        </p:spPr>
        <p:txBody>
          <a:bodyPr wrap="none" rtlCol="0">
            <a:spAutoFit/>
          </a:bodyPr>
          <a:lstStyle/>
          <a:p>
            <a:r>
              <a:rPr lang="en-US" sz="1400" b="1" dirty="0" smtClean="0">
                <a:solidFill>
                  <a:schemeClr val="tx1">
                    <a:lumMod val="65000"/>
                    <a:lumOff val="35000"/>
                  </a:schemeClr>
                </a:solidFill>
                <a:latin typeface="Arial"/>
                <a:cs typeface="Arial"/>
              </a:rPr>
              <a:t>**</a:t>
            </a:r>
          </a:p>
        </p:txBody>
      </p:sp>
      <p:sp>
        <p:nvSpPr>
          <p:cNvPr id="14" name="TextBox 13"/>
          <p:cNvSpPr txBox="1"/>
          <p:nvPr/>
        </p:nvSpPr>
        <p:spPr>
          <a:xfrm>
            <a:off x="4305110" y="1399888"/>
            <a:ext cx="2336240" cy="400110"/>
          </a:xfrm>
          <a:prstGeom prst="rect">
            <a:avLst/>
          </a:prstGeom>
          <a:noFill/>
        </p:spPr>
        <p:txBody>
          <a:bodyPr wrap="square" rtlCol="0">
            <a:spAutoFit/>
          </a:bodyPr>
          <a:lstStyle/>
          <a:p>
            <a:r>
              <a:rPr lang="en-US" sz="1000" b="1" dirty="0" smtClean="0">
                <a:solidFill>
                  <a:schemeClr val="tx1">
                    <a:lumMod val="65000"/>
                    <a:lumOff val="35000"/>
                  </a:schemeClr>
                </a:solidFill>
                <a:latin typeface="Arial"/>
                <a:cs typeface="Arial"/>
              </a:rPr>
              <a:t>Imputing MGI ID and selecting Auto-fill will populate this field**</a:t>
            </a:r>
          </a:p>
        </p:txBody>
      </p:sp>
      <p:pic>
        <p:nvPicPr>
          <p:cNvPr id="11" name="Picture 10" descr="Screen Shot 2019-10-05 at 12.29.0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701" y="4441991"/>
            <a:ext cx="5980907" cy="3072965"/>
          </a:xfrm>
          <a:prstGeom prst="rect">
            <a:avLst/>
          </a:prstGeom>
        </p:spPr>
      </p:pic>
      <p:cxnSp>
        <p:nvCxnSpPr>
          <p:cNvPr id="15" name="Straight Connector 14"/>
          <p:cNvCxnSpPr/>
          <p:nvPr/>
        </p:nvCxnSpPr>
        <p:spPr>
          <a:xfrm>
            <a:off x="2436137" y="399289"/>
            <a:ext cx="647332" cy="0"/>
          </a:xfrm>
          <a:prstGeom prst="line">
            <a:avLst/>
          </a:prstGeom>
          <a:ln w="9525" cmpd="sng">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3426102" y="399289"/>
            <a:ext cx="811942" cy="0"/>
          </a:xfrm>
          <a:prstGeom prst="line">
            <a:avLst/>
          </a:prstGeom>
          <a:ln w="9525" cmpd="sng">
            <a:solidFill>
              <a:srgbClr val="66006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2836861" y="622140"/>
            <a:ext cx="1178481" cy="156204"/>
          </a:xfrm>
          <a:prstGeom prst="rect">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2836861" y="4428407"/>
            <a:ext cx="1178481" cy="156204"/>
          </a:xfrm>
          <a:prstGeom prst="rect">
            <a:avLst/>
          </a:prstGeom>
          <a:no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descr="Screen Shot 2019-10-05 at 12.32.37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0838" y="7863384"/>
            <a:ext cx="6004562" cy="1023860"/>
          </a:xfrm>
          <a:prstGeom prst="rect">
            <a:avLst/>
          </a:prstGeom>
        </p:spPr>
      </p:pic>
      <p:sp>
        <p:nvSpPr>
          <p:cNvPr id="20" name="Oval 19"/>
          <p:cNvSpPr/>
          <p:nvPr/>
        </p:nvSpPr>
        <p:spPr>
          <a:xfrm>
            <a:off x="326092" y="8672179"/>
            <a:ext cx="976860" cy="224928"/>
          </a:xfrm>
          <a:prstGeom prst="ellipse">
            <a:avLst/>
          </a:prstGeom>
          <a:noFill/>
          <a:ln w="127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398802" y="7452824"/>
            <a:ext cx="6271943" cy="461665"/>
          </a:xfrm>
          <a:prstGeom prst="rect">
            <a:avLst/>
          </a:prstGeom>
          <a:noFill/>
        </p:spPr>
        <p:txBody>
          <a:bodyPr wrap="square" rtlCol="0">
            <a:spAutoFit/>
          </a:bodyPr>
          <a:lstStyle/>
          <a:p>
            <a:r>
              <a:rPr lang="en-US" sz="1200" dirty="0" smtClean="0">
                <a:latin typeface="Arial"/>
                <a:cs typeface="Arial"/>
              </a:rPr>
              <a:t>Final step. The background strain and mouse record # for other mutations bred into the colony can be listed. Live or Cryopreserved sperm/embryos can be listed.</a:t>
            </a:r>
            <a:endParaRPr lang="en-US" sz="1200" dirty="0">
              <a:latin typeface="Arial"/>
              <a:cs typeface="Arial"/>
            </a:endParaRPr>
          </a:p>
        </p:txBody>
      </p:sp>
      <p:sp>
        <p:nvSpPr>
          <p:cNvPr id="2" name="Slide Number Placeholder 1"/>
          <p:cNvSpPr>
            <a:spLocks noGrp="1"/>
          </p:cNvSpPr>
          <p:nvPr>
            <p:ph type="sldNum" sz="quarter" idx="12"/>
          </p:nvPr>
        </p:nvSpPr>
        <p:spPr/>
        <p:txBody>
          <a:bodyPr/>
          <a:lstStyle/>
          <a:p>
            <a:fld id="{C95C56F6-32C0-D84D-9D7A-4EC1BB684C58}" type="slidenum">
              <a:rPr lang="en-US" smtClean="0"/>
              <a:t>7</a:t>
            </a:fld>
            <a:endParaRPr lang="en-US"/>
          </a:p>
        </p:txBody>
      </p:sp>
    </p:spTree>
    <p:extLst>
      <p:ext uri="{BB962C8B-B14F-4D97-AF65-F5344CB8AC3E}">
        <p14:creationId xmlns:p14="http://schemas.microsoft.com/office/powerpoint/2010/main" val="1988334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4357" y="226213"/>
            <a:ext cx="6271943" cy="830997"/>
          </a:xfrm>
          <a:prstGeom prst="rect">
            <a:avLst/>
          </a:prstGeom>
          <a:noFill/>
        </p:spPr>
        <p:txBody>
          <a:bodyPr wrap="square" rtlCol="0">
            <a:spAutoFit/>
          </a:bodyPr>
          <a:lstStyle/>
          <a:p>
            <a:r>
              <a:rPr lang="en-US" sz="1200" dirty="0">
                <a:latin typeface="Arial"/>
                <a:cs typeface="Arial"/>
              </a:rPr>
              <a:t>9</a:t>
            </a:r>
            <a:r>
              <a:rPr lang="en-US" sz="1200" dirty="0" smtClean="0">
                <a:latin typeface="Arial"/>
                <a:cs typeface="Arial"/>
              </a:rPr>
              <a:t>. </a:t>
            </a:r>
            <a:r>
              <a:rPr lang="en-US" sz="1200" b="1" dirty="0" smtClean="0">
                <a:latin typeface="Arial"/>
                <a:cs typeface="Arial"/>
              </a:rPr>
              <a:t>Change Request Form </a:t>
            </a:r>
            <a:r>
              <a:rPr lang="en-US" sz="1200" dirty="0" smtClean="0">
                <a:latin typeface="Arial"/>
                <a:cs typeface="Arial"/>
              </a:rPr>
              <a:t>is accessible from the </a:t>
            </a:r>
            <a:r>
              <a:rPr lang="en-US" sz="1200" b="1" dirty="0" smtClean="0">
                <a:latin typeface="Arial"/>
                <a:cs typeface="Arial"/>
              </a:rPr>
              <a:t>mouse record table </a:t>
            </a:r>
            <a:r>
              <a:rPr lang="en-US" sz="1200" dirty="0" smtClean="0">
                <a:latin typeface="Arial"/>
                <a:cs typeface="Arial"/>
              </a:rPr>
              <a:t>listed when doing a search, viewing the mouse records page, and linking to records from gene list, holder list or facility list.</a:t>
            </a:r>
            <a:r>
              <a:rPr lang="en-US" sz="1200" dirty="0">
                <a:latin typeface="Arial"/>
                <a:cs typeface="Arial"/>
              </a:rPr>
              <a:t> </a:t>
            </a:r>
            <a:r>
              <a:rPr lang="en-US" sz="1200" dirty="0" smtClean="0">
                <a:latin typeface="Arial"/>
                <a:cs typeface="Arial"/>
              </a:rPr>
              <a:t>For step 3 users must choose 1 of the 5 options.  The upload file option can be used along with 1 of the other choices.</a:t>
            </a:r>
            <a:endParaRPr lang="en-US" sz="1200" dirty="0">
              <a:latin typeface="Arial"/>
              <a:cs typeface="Arial"/>
            </a:endParaRPr>
          </a:p>
        </p:txBody>
      </p:sp>
      <p:pic>
        <p:nvPicPr>
          <p:cNvPr id="11" name="Picture 10" descr="Screen Shot 2019-10-06 at 6.50.4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357" y="1057210"/>
            <a:ext cx="6104082" cy="2597386"/>
          </a:xfrm>
          <a:prstGeom prst="rect">
            <a:avLst/>
          </a:prstGeom>
        </p:spPr>
      </p:pic>
      <p:sp>
        <p:nvSpPr>
          <p:cNvPr id="7" name="Oval 6"/>
          <p:cNvSpPr/>
          <p:nvPr/>
        </p:nvSpPr>
        <p:spPr>
          <a:xfrm>
            <a:off x="402430" y="1541682"/>
            <a:ext cx="826883" cy="166539"/>
          </a:xfrm>
          <a:prstGeom prst="ellipse">
            <a:avLst/>
          </a:prstGeom>
          <a:noFill/>
          <a:ln w="127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Screen Shot 2019-10-06 at 6.57.5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463" y="3681026"/>
            <a:ext cx="6029465" cy="3118689"/>
          </a:xfrm>
          <a:prstGeom prst="rect">
            <a:avLst/>
          </a:prstGeom>
        </p:spPr>
      </p:pic>
      <p:sp>
        <p:nvSpPr>
          <p:cNvPr id="2" name="Slide Number Placeholder 1"/>
          <p:cNvSpPr>
            <a:spLocks noGrp="1"/>
          </p:cNvSpPr>
          <p:nvPr>
            <p:ph type="sldNum" sz="quarter" idx="12"/>
          </p:nvPr>
        </p:nvSpPr>
        <p:spPr/>
        <p:txBody>
          <a:bodyPr/>
          <a:lstStyle/>
          <a:p>
            <a:fld id="{C95C56F6-32C0-D84D-9D7A-4EC1BB684C58}" type="slidenum">
              <a:rPr lang="en-US" smtClean="0"/>
              <a:t>8</a:t>
            </a:fld>
            <a:endParaRPr lang="en-US"/>
          </a:p>
        </p:txBody>
      </p:sp>
    </p:spTree>
    <p:extLst>
      <p:ext uri="{BB962C8B-B14F-4D97-AF65-F5344CB8AC3E}">
        <p14:creationId xmlns:p14="http://schemas.microsoft.com/office/powerpoint/2010/main" val="23622593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39711</TotalTime>
  <Words>868</Words>
  <Application>Microsoft Macintosh PowerPoint</Application>
  <PresentationFormat>On-screen Show (4:3)</PresentationFormat>
  <Paragraphs>56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UCSF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Estelle Wall</dc:creator>
  <cp:lastModifiedBy>Estelle Wall</cp:lastModifiedBy>
  <cp:revision>135</cp:revision>
  <cp:lastPrinted>2019-10-07T16:34:20Z</cp:lastPrinted>
  <dcterms:created xsi:type="dcterms:W3CDTF">2019-09-27T22:02:50Z</dcterms:created>
  <dcterms:modified xsi:type="dcterms:W3CDTF">2020-02-13T22:06:49Z</dcterms:modified>
</cp:coreProperties>
</file>