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handoutMasterIdLst>
    <p:handoutMasterId r:id="rId10"/>
  </p:handoutMasterIdLst>
  <p:sldIdLst>
    <p:sldId id="256" r:id="rId2"/>
    <p:sldId id="257" r:id="rId3"/>
    <p:sldId id="259" r:id="rId4"/>
    <p:sldId id="261" r:id="rId5"/>
    <p:sldId id="260" r:id="rId6"/>
    <p:sldId id="258" r:id="rId7"/>
    <p:sldId id="262" r:id="rId8"/>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83" d="100"/>
          <a:sy n="183" d="100"/>
        </p:scale>
        <p:origin x="-80" y="-8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23A098C-17EB-6A41-A7A0-4C215B4A554D}" type="datetimeFigureOut">
              <a:rPr lang="en-US" smtClean="0"/>
              <a:t>2/13/20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D678FA4-DA80-FE4D-8015-EC714B45FE41}" type="slidenum">
              <a:rPr lang="en-US" smtClean="0"/>
              <a:t>‹#›</a:t>
            </a:fld>
            <a:endParaRPr lang="en-US"/>
          </a:p>
        </p:txBody>
      </p:sp>
    </p:spTree>
    <p:extLst>
      <p:ext uri="{BB962C8B-B14F-4D97-AF65-F5344CB8AC3E}">
        <p14:creationId xmlns:p14="http://schemas.microsoft.com/office/powerpoint/2010/main" val="32617782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9123B2-55B1-8547-BF86-DE454846ED70}" type="datetimeFigureOut">
              <a:rPr lang="en-US" smtClean="0"/>
              <a:t>2/13/20</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B188E2-2B1A-3C4B-A426-8663B9DA6187}" type="slidenum">
              <a:rPr lang="en-US" smtClean="0"/>
              <a:t>‹#›</a:t>
            </a:fld>
            <a:endParaRPr lang="en-US"/>
          </a:p>
        </p:txBody>
      </p:sp>
    </p:spTree>
    <p:extLst>
      <p:ext uri="{BB962C8B-B14F-4D97-AF65-F5344CB8AC3E}">
        <p14:creationId xmlns:p14="http://schemas.microsoft.com/office/powerpoint/2010/main" val="231125462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FA7524-74A9-7D43-8341-83C5EBDB40CB}" type="datetime1">
              <a:rPr lang="en-US" smtClean="0"/>
              <a:t>2/13/20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43DA2-42DD-004E-A025-7C5DA7054A1F}" type="slidenum">
              <a:rPr lang="en-US" smtClean="0"/>
              <a:t>‹#›</a:t>
            </a:fld>
            <a:endParaRPr lang="en-US"/>
          </a:p>
        </p:txBody>
      </p:sp>
    </p:spTree>
    <p:extLst>
      <p:ext uri="{BB962C8B-B14F-4D97-AF65-F5344CB8AC3E}">
        <p14:creationId xmlns:p14="http://schemas.microsoft.com/office/powerpoint/2010/main" val="3954229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0E88CE-28B3-BC44-971F-260E75F0D6DD}" type="datetime1">
              <a:rPr lang="en-US" smtClean="0"/>
              <a:t>2/13/20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43DA2-42DD-004E-A025-7C5DA7054A1F}" type="slidenum">
              <a:rPr lang="en-US" smtClean="0"/>
              <a:t>‹#›</a:t>
            </a:fld>
            <a:endParaRPr lang="en-US"/>
          </a:p>
        </p:txBody>
      </p:sp>
    </p:spTree>
    <p:extLst>
      <p:ext uri="{BB962C8B-B14F-4D97-AF65-F5344CB8AC3E}">
        <p14:creationId xmlns:p14="http://schemas.microsoft.com/office/powerpoint/2010/main" val="3404467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EFDF22-2749-EE4F-B8BE-8768CB0575AE}" type="datetime1">
              <a:rPr lang="en-US" smtClean="0"/>
              <a:t>2/13/20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43DA2-42DD-004E-A025-7C5DA7054A1F}" type="slidenum">
              <a:rPr lang="en-US" smtClean="0"/>
              <a:t>‹#›</a:t>
            </a:fld>
            <a:endParaRPr lang="en-US"/>
          </a:p>
        </p:txBody>
      </p:sp>
    </p:spTree>
    <p:extLst>
      <p:ext uri="{BB962C8B-B14F-4D97-AF65-F5344CB8AC3E}">
        <p14:creationId xmlns:p14="http://schemas.microsoft.com/office/powerpoint/2010/main" val="1229940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087667-76D3-C04A-AD28-D3435553226E}" type="datetime1">
              <a:rPr lang="en-US" smtClean="0"/>
              <a:t>2/13/20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43DA2-42DD-004E-A025-7C5DA7054A1F}" type="slidenum">
              <a:rPr lang="en-US" smtClean="0"/>
              <a:t>‹#›</a:t>
            </a:fld>
            <a:endParaRPr lang="en-US"/>
          </a:p>
        </p:txBody>
      </p:sp>
    </p:spTree>
    <p:extLst>
      <p:ext uri="{BB962C8B-B14F-4D97-AF65-F5344CB8AC3E}">
        <p14:creationId xmlns:p14="http://schemas.microsoft.com/office/powerpoint/2010/main" val="1975203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FF19BB-BEEF-1944-A705-562D2E14CBFB}" type="datetime1">
              <a:rPr lang="en-US" smtClean="0"/>
              <a:t>2/13/20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D43DA2-42DD-004E-A025-7C5DA7054A1F}" type="slidenum">
              <a:rPr lang="en-US" smtClean="0"/>
              <a:t>‹#›</a:t>
            </a:fld>
            <a:endParaRPr lang="en-US"/>
          </a:p>
        </p:txBody>
      </p:sp>
    </p:spTree>
    <p:extLst>
      <p:ext uri="{BB962C8B-B14F-4D97-AF65-F5344CB8AC3E}">
        <p14:creationId xmlns:p14="http://schemas.microsoft.com/office/powerpoint/2010/main" val="2227894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159E64-3ABE-3549-81BC-6882DAC11817}" type="datetime1">
              <a:rPr lang="en-US" smtClean="0"/>
              <a:t>2/13/20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D43DA2-42DD-004E-A025-7C5DA7054A1F}" type="slidenum">
              <a:rPr lang="en-US" smtClean="0"/>
              <a:t>‹#›</a:t>
            </a:fld>
            <a:endParaRPr lang="en-US"/>
          </a:p>
        </p:txBody>
      </p:sp>
    </p:spTree>
    <p:extLst>
      <p:ext uri="{BB962C8B-B14F-4D97-AF65-F5344CB8AC3E}">
        <p14:creationId xmlns:p14="http://schemas.microsoft.com/office/powerpoint/2010/main" val="2138787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FDE589-3361-024A-A3F1-7A4FC1408382}" type="datetime1">
              <a:rPr lang="en-US" smtClean="0"/>
              <a:t>2/13/20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D43DA2-42DD-004E-A025-7C5DA7054A1F}" type="slidenum">
              <a:rPr lang="en-US" smtClean="0"/>
              <a:t>‹#›</a:t>
            </a:fld>
            <a:endParaRPr lang="en-US"/>
          </a:p>
        </p:txBody>
      </p:sp>
    </p:spTree>
    <p:extLst>
      <p:ext uri="{BB962C8B-B14F-4D97-AF65-F5344CB8AC3E}">
        <p14:creationId xmlns:p14="http://schemas.microsoft.com/office/powerpoint/2010/main" val="3737839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6DE769-C00B-0B4E-B00D-538869D8E9DB}" type="datetime1">
              <a:rPr lang="en-US" smtClean="0"/>
              <a:t>2/13/20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D43DA2-42DD-004E-A025-7C5DA7054A1F}" type="slidenum">
              <a:rPr lang="en-US" smtClean="0"/>
              <a:t>‹#›</a:t>
            </a:fld>
            <a:endParaRPr lang="en-US"/>
          </a:p>
        </p:txBody>
      </p:sp>
    </p:spTree>
    <p:extLst>
      <p:ext uri="{BB962C8B-B14F-4D97-AF65-F5344CB8AC3E}">
        <p14:creationId xmlns:p14="http://schemas.microsoft.com/office/powerpoint/2010/main" val="3752220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D5281-6C8F-954C-A871-60D3F31A66EB}" type="datetime1">
              <a:rPr lang="en-US" smtClean="0"/>
              <a:t>2/13/20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D43DA2-42DD-004E-A025-7C5DA7054A1F}" type="slidenum">
              <a:rPr lang="en-US" smtClean="0"/>
              <a:t>‹#›</a:t>
            </a:fld>
            <a:endParaRPr lang="en-US"/>
          </a:p>
        </p:txBody>
      </p:sp>
    </p:spTree>
    <p:extLst>
      <p:ext uri="{BB962C8B-B14F-4D97-AF65-F5344CB8AC3E}">
        <p14:creationId xmlns:p14="http://schemas.microsoft.com/office/powerpoint/2010/main" val="3932714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95BF59-CE3A-034C-834A-DE323892D0A4}" type="datetime1">
              <a:rPr lang="en-US" smtClean="0"/>
              <a:t>2/13/20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D43DA2-42DD-004E-A025-7C5DA7054A1F}" type="slidenum">
              <a:rPr lang="en-US" smtClean="0"/>
              <a:t>‹#›</a:t>
            </a:fld>
            <a:endParaRPr lang="en-US"/>
          </a:p>
        </p:txBody>
      </p:sp>
    </p:spTree>
    <p:extLst>
      <p:ext uri="{BB962C8B-B14F-4D97-AF65-F5344CB8AC3E}">
        <p14:creationId xmlns:p14="http://schemas.microsoft.com/office/powerpoint/2010/main" val="3893392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C340E2-7787-614C-B15F-7640D10538A0}" type="datetime1">
              <a:rPr lang="en-US" smtClean="0"/>
              <a:t>2/13/20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D43DA2-42DD-004E-A025-7C5DA7054A1F}" type="slidenum">
              <a:rPr lang="en-US" smtClean="0"/>
              <a:t>‹#›</a:t>
            </a:fld>
            <a:endParaRPr lang="en-US"/>
          </a:p>
        </p:txBody>
      </p:sp>
    </p:spTree>
    <p:extLst>
      <p:ext uri="{BB962C8B-B14F-4D97-AF65-F5344CB8AC3E}">
        <p14:creationId xmlns:p14="http://schemas.microsoft.com/office/powerpoint/2010/main" val="212376896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BB0ED948-8A25-9347-B30A-FC094C1FF937}" type="datetime1">
              <a:rPr lang="en-US" smtClean="0"/>
              <a:t>2/13/20</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3DD43DA2-42DD-004E-A025-7C5DA7054A1F}" type="slidenum">
              <a:rPr lang="en-US" smtClean="0"/>
              <a:t>‹#›</a:t>
            </a:fld>
            <a:endParaRPr lang="en-US"/>
          </a:p>
        </p:txBody>
      </p:sp>
    </p:spTree>
    <p:extLst>
      <p:ext uri="{BB962C8B-B14F-4D97-AF65-F5344CB8AC3E}">
        <p14:creationId xmlns:p14="http://schemas.microsoft.com/office/powerpoint/2010/main" val="26359993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8"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hyperlink" Target="http://www.informatics.jax.org/allele/MGI:4362358"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03996" y="810815"/>
            <a:ext cx="6086231" cy="3785651"/>
          </a:xfrm>
          <a:prstGeom prst="rect">
            <a:avLst/>
          </a:prstGeom>
          <a:noFill/>
        </p:spPr>
        <p:txBody>
          <a:bodyPr wrap="square" rtlCol="0">
            <a:spAutoFit/>
          </a:bodyPr>
          <a:lstStyle/>
          <a:p>
            <a:r>
              <a:rPr lang="en-US" sz="1200" dirty="0" smtClean="0">
                <a:latin typeface="Arial"/>
                <a:cs typeface="Arial"/>
              </a:rPr>
              <a:t>The administrator of the Mouse Database is responsible for maintaining mouse records, holders and facilities listed in the mouse database.</a:t>
            </a:r>
          </a:p>
          <a:p>
            <a:pPr marL="171450" indent="-171450">
              <a:buFont typeface="Arial"/>
              <a:buChar char="•"/>
            </a:pPr>
            <a:r>
              <a:rPr lang="en-US" sz="1200" dirty="0" smtClean="0">
                <a:latin typeface="Arial"/>
                <a:cs typeface="Arial"/>
              </a:rPr>
              <a:t>Facilities (mouse vivaria) need to be added first to the mouse database under the Edit Facilities page.</a:t>
            </a:r>
          </a:p>
          <a:p>
            <a:pPr marL="171450" indent="-171450">
              <a:buFont typeface="Arial"/>
              <a:buChar char="•"/>
            </a:pPr>
            <a:r>
              <a:rPr lang="en-US" sz="1200" dirty="0" smtClean="0">
                <a:latin typeface="Arial"/>
                <a:cs typeface="Arial"/>
              </a:rPr>
              <a:t>Holders are added to the mouse database using the Edit Holders page.</a:t>
            </a:r>
          </a:p>
          <a:p>
            <a:pPr marL="171450" indent="-171450">
              <a:buFont typeface="Arial"/>
              <a:buChar char="•"/>
            </a:pPr>
            <a:r>
              <a:rPr lang="en-US" sz="1200" dirty="0" smtClean="0">
                <a:latin typeface="Arial"/>
                <a:cs typeface="Arial"/>
              </a:rPr>
              <a:t>Mouse records can be added using the Submit Mouse form </a:t>
            </a:r>
          </a:p>
          <a:p>
            <a:pPr marL="171450" indent="-171450">
              <a:buFont typeface="Arial"/>
              <a:buChar char="•"/>
            </a:pPr>
            <a:r>
              <a:rPr lang="en-US" sz="1200" dirty="0" smtClean="0">
                <a:latin typeface="Arial"/>
                <a:cs typeface="Arial"/>
              </a:rPr>
              <a:t>The administrator can use batch processing for submitting mice and adding holders to existing mouse records using Data Upload. </a:t>
            </a:r>
          </a:p>
          <a:p>
            <a:pPr marL="171450" indent="-171450">
              <a:buFont typeface="Arial"/>
              <a:buChar char="•"/>
            </a:pPr>
            <a:r>
              <a:rPr lang="en-US" sz="1200" dirty="0" smtClean="0">
                <a:latin typeface="Arial"/>
                <a:cs typeface="Arial"/>
              </a:rPr>
              <a:t>Users will submit </a:t>
            </a:r>
            <a:r>
              <a:rPr lang="en-US" sz="1200" i="1" dirty="0" smtClean="0">
                <a:latin typeface="Arial"/>
                <a:cs typeface="Arial"/>
              </a:rPr>
              <a:t>Change Request </a:t>
            </a:r>
            <a:r>
              <a:rPr lang="en-US" sz="1200" dirty="0" smtClean="0">
                <a:latin typeface="Arial"/>
                <a:cs typeface="Arial"/>
              </a:rPr>
              <a:t>and </a:t>
            </a:r>
            <a:r>
              <a:rPr lang="en-US" sz="1200" i="1" dirty="0" smtClean="0">
                <a:latin typeface="Arial"/>
                <a:cs typeface="Arial"/>
              </a:rPr>
              <a:t>Submit Mice Forms </a:t>
            </a:r>
            <a:r>
              <a:rPr lang="en-US" sz="1200" dirty="0" smtClean="0">
                <a:latin typeface="Arial"/>
                <a:cs typeface="Arial"/>
              </a:rPr>
              <a:t>for the administrator to edit through the admin portal and are listed as tasks on the admin homepage.</a:t>
            </a:r>
          </a:p>
          <a:p>
            <a:pPr marL="171450" indent="-171450">
              <a:buFont typeface="Arial"/>
              <a:buChar char="•"/>
            </a:pPr>
            <a:r>
              <a:rPr lang="en-US" sz="1200" dirty="0">
                <a:latin typeface="Arial"/>
                <a:cs typeface="Arial"/>
              </a:rPr>
              <a:t>C</a:t>
            </a:r>
            <a:r>
              <a:rPr lang="en-US" sz="1200" dirty="0" smtClean="0">
                <a:latin typeface="Arial"/>
                <a:cs typeface="Arial"/>
              </a:rPr>
              <a:t>heck with users if a </a:t>
            </a:r>
            <a:r>
              <a:rPr lang="en-US" sz="1200" b="1" dirty="0" smtClean="0">
                <a:latin typeface="Arial"/>
                <a:cs typeface="Arial"/>
              </a:rPr>
              <a:t>M</a:t>
            </a:r>
            <a:r>
              <a:rPr lang="en-US" sz="1200" dirty="0" smtClean="0">
                <a:latin typeface="Arial"/>
                <a:cs typeface="Arial"/>
              </a:rPr>
              <a:t>aterial </a:t>
            </a:r>
            <a:r>
              <a:rPr lang="en-US" sz="1200" b="1" dirty="0" smtClean="0">
                <a:latin typeface="Arial"/>
                <a:cs typeface="Arial"/>
              </a:rPr>
              <a:t>T</a:t>
            </a:r>
            <a:r>
              <a:rPr lang="en-US" sz="1200" dirty="0" smtClean="0">
                <a:latin typeface="Arial"/>
                <a:cs typeface="Arial"/>
              </a:rPr>
              <a:t>ransfer </a:t>
            </a:r>
            <a:r>
              <a:rPr lang="en-US" sz="1200" b="1" dirty="0" smtClean="0">
                <a:latin typeface="Arial"/>
                <a:cs typeface="Arial"/>
              </a:rPr>
              <a:t>A</a:t>
            </a:r>
            <a:r>
              <a:rPr lang="en-US" sz="1200" dirty="0" smtClean="0">
                <a:latin typeface="Arial"/>
                <a:cs typeface="Arial"/>
              </a:rPr>
              <a:t>greement is required and if so add </a:t>
            </a:r>
            <a:r>
              <a:rPr lang="en-US" sz="1200" b="1" dirty="0" smtClean="0">
                <a:latin typeface="Arial"/>
                <a:cs typeface="Arial"/>
              </a:rPr>
              <a:t>MTA required</a:t>
            </a:r>
            <a:r>
              <a:rPr lang="en-US" sz="1200" dirty="0" smtClean="0">
                <a:latin typeface="Arial"/>
                <a:cs typeface="Arial"/>
              </a:rPr>
              <a:t> to the Comment Section for new mouse records.</a:t>
            </a:r>
          </a:p>
          <a:p>
            <a:pPr marL="171450" indent="-171450">
              <a:buFont typeface="Arial"/>
              <a:buChar char="•"/>
            </a:pPr>
            <a:r>
              <a:rPr lang="en-US" sz="1200" dirty="0" smtClean="0">
                <a:latin typeface="Arial"/>
                <a:cs typeface="Arial"/>
              </a:rPr>
              <a:t>The Administrator must ensure that the information is retained within the research institute. The web app should be viewable only to the institutes’ community and the data within kept private by users, no sharing of mouse records and their holders outside the institute. Please educate users about their expectations in using the Web App.</a:t>
            </a:r>
          </a:p>
          <a:p>
            <a:pPr marL="171450" indent="-171450">
              <a:buFont typeface="Arial"/>
              <a:buChar char="•"/>
            </a:pPr>
            <a:endParaRPr lang="en-US" sz="1200" dirty="0" smtClean="0">
              <a:latin typeface="Arial"/>
              <a:cs typeface="Arial"/>
            </a:endParaRPr>
          </a:p>
          <a:p>
            <a:endParaRPr lang="en-US" sz="1200" dirty="0">
              <a:latin typeface="Arial"/>
              <a:cs typeface="Arial"/>
            </a:endParaRPr>
          </a:p>
          <a:p>
            <a:endParaRPr lang="en-US" sz="1200" dirty="0">
              <a:latin typeface="Arial"/>
              <a:cs typeface="Arial"/>
            </a:endParaRPr>
          </a:p>
        </p:txBody>
      </p:sp>
      <p:sp>
        <p:nvSpPr>
          <p:cNvPr id="6" name="TextBox 5"/>
          <p:cNvSpPr txBox="1"/>
          <p:nvPr/>
        </p:nvSpPr>
        <p:spPr>
          <a:xfrm>
            <a:off x="459512" y="4140817"/>
            <a:ext cx="6213231" cy="2308324"/>
          </a:xfrm>
          <a:prstGeom prst="rect">
            <a:avLst/>
          </a:prstGeom>
          <a:noFill/>
        </p:spPr>
        <p:txBody>
          <a:bodyPr wrap="square" rtlCol="0">
            <a:spAutoFit/>
          </a:bodyPr>
          <a:lstStyle/>
          <a:p>
            <a:r>
              <a:rPr lang="en-US" sz="1200" dirty="0" smtClean="0">
                <a:latin typeface="Arial"/>
                <a:cs typeface="Arial"/>
              </a:rPr>
              <a:t>Table of Contents</a:t>
            </a:r>
          </a:p>
          <a:p>
            <a:pPr marL="342900" indent="-342900">
              <a:buAutoNum type="arabicPeriod"/>
            </a:pPr>
            <a:r>
              <a:rPr lang="en-US" sz="1200" dirty="0" smtClean="0">
                <a:latin typeface="Arial"/>
                <a:cs typeface="Arial"/>
              </a:rPr>
              <a:t>Edit Facilities, page 2</a:t>
            </a:r>
          </a:p>
          <a:p>
            <a:pPr marL="342900" indent="-342900">
              <a:buAutoNum type="arabicPeriod"/>
            </a:pPr>
            <a:r>
              <a:rPr lang="en-US" sz="1200" dirty="0" smtClean="0">
                <a:latin typeface="Arial"/>
                <a:cs typeface="Arial"/>
              </a:rPr>
              <a:t>Edit Holders, page 2</a:t>
            </a:r>
            <a:endParaRPr lang="en-US" sz="1200" dirty="0">
              <a:latin typeface="Arial"/>
              <a:cs typeface="Arial"/>
            </a:endParaRPr>
          </a:p>
          <a:p>
            <a:pPr marL="342900" indent="-342900">
              <a:buAutoNum type="arabicPeriod"/>
            </a:pPr>
            <a:r>
              <a:rPr lang="en-US" sz="1200" dirty="0" smtClean="0">
                <a:latin typeface="Arial"/>
                <a:cs typeface="Arial"/>
              </a:rPr>
              <a:t>Admin Homepage, page 3</a:t>
            </a:r>
          </a:p>
          <a:p>
            <a:pPr marL="342900" indent="-342900">
              <a:buAutoNum type="arabicPeriod"/>
            </a:pPr>
            <a:r>
              <a:rPr lang="en-US" sz="1200" dirty="0" smtClean="0">
                <a:latin typeface="Arial"/>
                <a:cs typeface="Arial"/>
              </a:rPr>
              <a:t>Change Requests, page 3</a:t>
            </a:r>
          </a:p>
          <a:p>
            <a:pPr marL="342900" indent="-342900">
              <a:buAutoNum type="arabicPeriod"/>
            </a:pPr>
            <a:r>
              <a:rPr lang="en-US" sz="1200" dirty="0" smtClean="0">
                <a:latin typeface="Arial"/>
                <a:cs typeface="Arial"/>
              </a:rPr>
              <a:t>Submissions, page 3</a:t>
            </a:r>
          </a:p>
          <a:p>
            <a:pPr marL="342900" indent="-342900">
              <a:buAutoNum type="arabicPeriod"/>
            </a:pPr>
            <a:r>
              <a:rPr lang="en-US" sz="1200" dirty="0" smtClean="0">
                <a:latin typeface="Arial"/>
                <a:cs typeface="Arial"/>
              </a:rPr>
              <a:t>Edit Records, page 4-5</a:t>
            </a:r>
          </a:p>
          <a:p>
            <a:pPr marL="342900" indent="-342900">
              <a:buAutoNum type="arabicPeriod"/>
            </a:pPr>
            <a:r>
              <a:rPr lang="en-US" sz="1200" dirty="0" smtClean="0">
                <a:latin typeface="Arial"/>
                <a:cs typeface="Arial"/>
              </a:rPr>
              <a:t>Data Upload, page 6</a:t>
            </a:r>
          </a:p>
          <a:p>
            <a:pPr marL="342900" indent="-342900">
              <a:buAutoNum type="arabicPeriod"/>
            </a:pPr>
            <a:r>
              <a:rPr lang="en-US" sz="1200" dirty="0" smtClean="0">
                <a:latin typeface="Arial"/>
                <a:cs typeface="Arial"/>
              </a:rPr>
              <a:t>Reports, page </a:t>
            </a:r>
            <a:r>
              <a:rPr lang="en-US" sz="1200" dirty="0">
                <a:latin typeface="Arial"/>
                <a:cs typeface="Arial"/>
              </a:rPr>
              <a:t>7</a:t>
            </a:r>
            <a:endParaRPr lang="en-US" sz="1200" dirty="0" smtClean="0">
              <a:latin typeface="Arial"/>
              <a:cs typeface="Arial"/>
            </a:endParaRPr>
          </a:p>
          <a:p>
            <a:pPr marL="342900" indent="-342900">
              <a:buAutoNum type="arabicPeriod"/>
            </a:pPr>
            <a:r>
              <a:rPr lang="en-US" sz="1200" dirty="0" smtClean="0">
                <a:latin typeface="Arial"/>
                <a:cs typeface="Arial"/>
              </a:rPr>
              <a:t>Notes, page 7</a:t>
            </a:r>
          </a:p>
          <a:p>
            <a:pPr marL="342900" indent="-342900">
              <a:buAutoNum type="arabicPeriod"/>
            </a:pPr>
            <a:r>
              <a:rPr lang="en-US" sz="1200" dirty="0" smtClean="0">
                <a:latin typeface="Arial"/>
                <a:cs typeface="Arial"/>
              </a:rPr>
              <a:t>Options, page 7</a:t>
            </a:r>
          </a:p>
          <a:p>
            <a:pPr marL="342900" indent="-342900">
              <a:buAutoNum type="arabicPeriod"/>
            </a:pPr>
            <a:endParaRPr lang="en-US" sz="1200" dirty="0" smtClean="0">
              <a:latin typeface="Arial"/>
              <a:cs typeface="Arial"/>
            </a:endParaRPr>
          </a:p>
        </p:txBody>
      </p:sp>
      <p:sp>
        <p:nvSpPr>
          <p:cNvPr id="7" name="TextBox 6"/>
          <p:cNvSpPr txBox="1"/>
          <p:nvPr/>
        </p:nvSpPr>
        <p:spPr>
          <a:xfrm>
            <a:off x="351692" y="521801"/>
            <a:ext cx="4230620" cy="276999"/>
          </a:xfrm>
          <a:prstGeom prst="rect">
            <a:avLst/>
          </a:prstGeom>
          <a:noFill/>
        </p:spPr>
        <p:txBody>
          <a:bodyPr wrap="none" rtlCol="0">
            <a:spAutoFit/>
          </a:bodyPr>
          <a:lstStyle/>
          <a:p>
            <a:r>
              <a:rPr lang="en-US" sz="1200" smtClean="0">
                <a:latin typeface="Arial"/>
                <a:cs typeface="Arial"/>
              </a:rPr>
              <a:t>File S2: Mouse </a:t>
            </a:r>
            <a:r>
              <a:rPr lang="en-US" sz="1200" dirty="0" smtClean="0">
                <a:latin typeface="Arial"/>
                <a:cs typeface="Arial"/>
              </a:rPr>
              <a:t>Database Application Administrator Manual</a:t>
            </a:r>
            <a:endParaRPr lang="en-US" sz="1200" dirty="0">
              <a:latin typeface="Arial"/>
              <a:cs typeface="Arial"/>
            </a:endParaRPr>
          </a:p>
        </p:txBody>
      </p:sp>
      <p:sp>
        <p:nvSpPr>
          <p:cNvPr id="8" name="Rectangle 7"/>
          <p:cNvSpPr/>
          <p:nvPr/>
        </p:nvSpPr>
        <p:spPr>
          <a:xfrm>
            <a:off x="351692" y="114247"/>
            <a:ext cx="6093233" cy="461665"/>
          </a:xfrm>
          <a:prstGeom prst="rect">
            <a:avLst/>
          </a:prstGeom>
        </p:spPr>
        <p:txBody>
          <a:bodyPr wrap="square">
            <a:spAutoFit/>
          </a:bodyPr>
          <a:lstStyle/>
          <a:p>
            <a:r>
              <a:rPr lang="en-US" sz="1200" b="1" dirty="0">
                <a:latin typeface="Arial"/>
                <a:cs typeface="Arial"/>
              </a:rPr>
              <a:t>The UCSF Mouse Inventory Database Application, an open source web app for sharing mutant mice within a research community</a:t>
            </a:r>
            <a:endParaRPr lang="en-US" sz="1200" dirty="0">
              <a:latin typeface="Arial"/>
              <a:cs typeface="Arial"/>
            </a:endParaRPr>
          </a:p>
        </p:txBody>
      </p:sp>
      <p:sp>
        <p:nvSpPr>
          <p:cNvPr id="2" name="Slide Number Placeholder 1"/>
          <p:cNvSpPr>
            <a:spLocks noGrp="1"/>
          </p:cNvSpPr>
          <p:nvPr>
            <p:ph type="sldNum" sz="quarter" idx="12"/>
          </p:nvPr>
        </p:nvSpPr>
        <p:spPr/>
        <p:txBody>
          <a:bodyPr/>
          <a:lstStyle/>
          <a:p>
            <a:fld id="{3DD43DA2-42DD-004E-A025-7C5DA7054A1F}" type="slidenum">
              <a:rPr lang="en-US" smtClean="0"/>
              <a:t>1</a:t>
            </a:fld>
            <a:endParaRPr lang="en-US"/>
          </a:p>
        </p:txBody>
      </p:sp>
    </p:spTree>
    <p:extLst>
      <p:ext uri="{BB962C8B-B14F-4D97-AF65-F5344CB8AC3E}">
        <p14:creationId xmlns:p14="http://schemas.microsoft.com/office/powerpoint/2010/main" val="363958166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4747" y="267074"/>
            <a:ext cx="3478085" cy="276999"/>
          </a:xfrm>
          <a:prstGeom prst="rect">
            <a:avLst/>
          </a:prstGeom>
          <a:noFill/>
        </p:spPr>
        <p:txBody>
          <a:bodyPr wrap="none" rtlCol="0">
            <a:spAutoFit/>
          </a:bodyPr>
          <a:lstStyle/>
          <a:p>
            <a:r>
              <a:rPr lang="en-US" sz="1200" b="1" dirty="0" smtClean="0">
                <a:latin typeface="Arial"/>
                <a:cs typeface="Arial"/>
              </a:rPr>
              <a:t>Edit Facilities </a:t>
            </a:r>
            <a:r>
              <a:rPr lang="en-US" sz="1200" dirty="0" smtClean="0">
                <a:latin typeface="Arial"/>
                <a:cs typeface="Arial"/>
              </a:rPr>
              <a:t>Page needs to be populated first.   </a:t>
            </a:r>
            <a:endParaRPr lang="en-US" sz="1200" dirty="0">
              <a:latin typeface="Arial"/>
              <a:cs typeface="Arial"/>
            </a:endParaRPr>
          </a:p>
        </p:txBody>
      </p:sp>
      <p:pic>
        <p:nvPicPr>
          <p:cNvPr id="5" name="Picture 4" descr="Screen Shot 2019-10-07 at 4.31.27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4747" y="718866"/>
            <a:ext cx="5883723" cy="1003016"/>
          </a:xfrm>
          <a:prstGeom prst="rect">
            <a:avLst/>
          </a:prstGeom>
        </p:spPr>
      </p:pic>
      <p:pic>
        <p:nvPicPr>
          <p:cNvPr id="6" name="Picture 5" descr="Screen Shot 2019-10-07 at 4.40.3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747" y="1795241"/>
            <a:ext cx="5880486" cy="1617609"/>
          </a:xfrm>
          <a:prstGeom prst="rect">
            <a:avLst/>
          </a:prstGeom>
        </p:spPr>
      </p:pic>
      <p:sp>
        <p:nvSpPr>
          <p:cNvPr id="7" name="Oval 6"/>
          <p:cNvSpPr/>
          <p:nvPr/>
        </p:nvSpPr>
        <p:spPr>
          <a:xfrm>
            <a:off x="1254206" y="1278849"/>
            <a:ext cx="719323" cy="284189"/>
          </a:xfrm>
          <a:prstGeom prst="ellipse">
            <a:avLst/>
          </a:prstGeom>
          <a:noFill/>
          <a:ln w="28575" cmpd="sng">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2877293" y="2830850"/>
            <a:ext cx="3871915" cy="461665"/>
          </a:xfrm>
          <a:prstGeom prst="rect">
            <a:avLst/>
          </a:prstGeom>
          <a:noFill/>
        </p:spPr>
        <p:txBody>
          <a:bodyPr wrap="square" rtlCol="0">
            <a:spAutoFit/>
          </a:bodyPr>
          <a:lstStyle/>
          <a:p>
            <a:r>
              <a:rPr lang="en-US" sz="1200" dirty="0" smtClean="0">
                <a:latin typeface="Arial"/>
                <a:cs typeface="Arial"/>
              </a:rPr>
              <a:t>The</a:t>
            </a:r>
            <a:r>
              <a:rPr lang="en-US" sz="1200" i="1" dirty="0" smtClean="0">
                <a:latin typeface="Arial"/>
                <a:cs typeface="Arial"/>
              </a:rPr>
              <a:t> Facility Code </a:t>
            </a:r>
            <a:r>
              <a:rPr lang="en-US" sz="1200" dirty="0" smtClean="0">
                <a:latin typeface="Arial"/>
                <a:cs typeface="Arial"/>
              </a:rPr>
              <a:t>is used in spreadsheets that are uploaded through the mouse database application.</a:t>
            </a:r>
            <a:endParaRPr lang="en-US" sz="1200" dirty="0">
              <a:latin typeface="Arial"/>
              <a:cs typeface="Arial"/>
            </a:endParaRPr>
          </a:p>
        </p:txBody>
      </p:sp>
      <p:sp>
        <p:nvSpPr>
          <p:cNvPr id="9" name="TextBox 8"/>
          <p:cNvSpPr txBox="1"/>
          <p:nvPr/>
        </p:nvSpPr>
        <p:spPr>
          <a:xfrm>
            <a:off x="2877293" y="2372092"/>
            <a:ext cx="3614386" cy="461665"/>
          </a:xfrm>
          <a:prstGeom prst="rect">
            <a:avLst/>
          </a:prstGeom>
          <a:noFill/>
        </p:spPr>
        <p:txBody>
          <a:bodyPr wrap="square" rtlCol="0">
            <a:spAutoFit/>
          </a:bodyPr>
          <a:lstStyle/>
          <a:p>
            <a:r>
              <a:rPr lang="en-US" sz="1200" i="1" dirty="0" smtClean="0">
                <a:latin typeface="Arial"/>
                <a:cs typeface="Arial"/>
              </a:rPr>
              <a:t>Local experts </a:t>
            </a:r>
            <a:r>
              <a:rPr lang="en-US" sz="1200" dirty="0" smtClean="0">
                <a:latin typeface="Arial"/>
                <a:cs typeface="Arial"/>
              </a:rPr>
              <a:t>are volunteers who can provide user support for the Mouse Database website.</a:t>
            </a:r>
            <a:endParaRPr lang="en-US" sz="1200" dirty="0">
              <a:latin typeface="Arial"/>
              <a:cs typeface="Arial"/>
            </a:endParaRPr>
          </a:p>
        </p:txBody>
      </p:sp>
      <p:sp>
        <p:nvSpPr>
          <p:cNvPr id="10" name="TextBox 9"/>
          <p:cNvSpPr txBox="1"/>
          <p:nvPr/>
        </p:nvSpPr>
        <p:spPr>
          <a:xfrm>
            <a:off x="2859537" y="1969610"/>
            <a:ext cx="3871915" cy="461665"/>
          </a:xfrm>
          <a:prstGeom prst="rect">
            <a:avLst/>
          </a:prstGeom>
          <a:noFill/>
        </p:spPr>
        <p:txBody>
          <a:bodyPr wrap="square" rtlCol="0">
            <a:spAutoFit/>
          </a:bodyPr>
          <a:lstStyle/>
          <a:p>
            <a:r>
              <a:rPr lang="en-US" sz="1200" i="1" dirty="0" smtClean="0">
                <a:latin typeface="Arial"/>
                <a:cs typeface="Arial"/>
              </a:rPr>
              <a:t>Facility Name </a:t>
            </a:r>
            <a:r>
              <a:rPr lang="en-US" sz="1200" dirty="0" smtClean="0">
                <a:latin typeface="Arial"/>
                <a:cs typeface="Arial"/>
              </a:rPr>
              <a:t>and </a:t>
            </a:r>
            <a:r>
              <a:rPr lang="en-US" sz="1200" i="1" dirty="0" smtClean="0">
                <a:latin typeface="Arial"/>
                <a:cs typeface="Arial"/>
              </a:rPr>
              <a:t>Description</a:t>
            </a:r>
            <a:r>
              <a:rPr lang="en-US" sz="1200" dirty="0" smtClean="0">
                <a:latin typeface="Arial"/>
                <a:cs typeface="Arial"/>
              </a:rPr>
              <a:t> can be a common name and location used for the vivarium.</a:t>
            </a:r>
            <a:endParaRPr lang="en-US" sz="1200" dirty="0">
              <a:latin typeface="Arial"/>
              <a:cs typeface="Arial"/>
            </a:endParaRPr>
          </a:p>
        </p:txBody>
      </p:sp>
      <p:pic>
        <p:nvPicPr>
          <p:cNvPr id="13" name="Picture 12" descr="Screen Shot 2019-10-07 at 5.41.28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746" y="6094745"/>
            <a:ext cx="5827635" cy="2019805"/>
          </a:xfrm>
          <a:prstGeom prst="rect">
            <a:avLst/>
          </a:prstGeom>
        </p:spPr>
      </p:pic>
      <p:pic>
        <p:nvPicPr>
          <p:cNvPr id="16" name="Picture 15" descr="Screen Shot 2019-10-07 at 1.43.34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2315" y="4123317"/>
            <a:ext cx="5854308" cy="1045779"/>
          </a:xfrm>
          <a:prstGeom prst="rect">
            <a:avLst/>
          </a:prstGeom>
        </p:spPr>
      </p:pic>
      <p:sp>
        <p:nvSpPr>
          <p:cNvPr id="18" name="Oval 17"/>
          <p:cNvSpPr/>
          <p:nvPr/>
        </p:nvSpPr>
        <p:spPr>
          <a:xfrm>
            <a:off x="5621641" y="4929346"/>
            <a:ext cx="612756" cy="160830"/>
          </a:xfrm>
          <a:prstGeom prst="ellipse">
            <a:avLst/>
          </a:prstGeom>
          <a:noFill/>
          <a:ln w="28575" cmpd="sng">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452315" y="3675575"/>
            <a:ext cx="6836586" cy="307777"/>
          </a:xfrm>
          <a:prstGeom prst="rect">
            <a:avLst/>
          </a:prstGeom>
          <a:noFill/>
        </p:spPr>
        <p:txBody>
          <a:bodyPr wrap="square" rtlCol="0">
            <a:spAutoFit/>
          </a:bodyPr>
          <a:lstStyle/>
          <a:p>
            <a:r>
              <a:rPr lang="en-US" sz="1200" dirty="0" smtClean="0">
                <a:latin typeface="Arial"/>
                <a:cs typeface="Arial"/>
              </a:rPr>
              <a:t>All of these fields</a:t>
            </a:r>
            <a:r>
              <a:rPr lang="en-US" sz="1400" dirty="0">
                <a:solidFill>
                  <a:srgbClr val="595959"/>
                </a:solidFill>
                <a:latin typeface="Arial"/>
                <a:cs typeface="Arial"/>
              </a:rPr>
              <a:t> </a:t>
            </a:r>
            <a:r>
              <a:rPr lang="en-US" sz="1200" dirty="0" smtClean="0">
                <a:latin typeface="Arial"/>
                <a:cs typeface="Arial"/>
              </a:rPr>
              <a:t>can be edited after the facility is added.</a:t>
            </a:r>
            <a:endParaRPr lang="en-US" sz="1200" dirty="0">
              <a:latin typeface="Arial"/>
              <a:cs typeface="Arial"/>
            </a:endParaRPr>
          </a:p>
        </p:txBody>
      </p:sp>
      <p:sp>
        <p:nvSpPr>
          <p:cNvPr id="24" name="TextBox 23"/>
          <p:cNvSpPr txBox="1"/>
          <p:nvPr/>
        </p:nvSpPr>
        <p:spPr>
          <a:xfrm>
            <a:off x="452316" y="5289568"/>
            <a:ext cx="5906154" cy="830997"/>
          </a:xfrm>
          <a:prstGeom prst="rect">
            <a:avLst/>
          </a:prstGeom>
          <a:noFill/>
        </p:spPr>
        <p:txBody>
          <a:bodyPr wrap="square" rtlCol="0">
            <a:spAutoFit/>
          </a:bodyPr>
          <a:lstStyle/>
          <a:p>
            <a:r>
              <a:rPr lang="en-US" sz="1200" b="1" dirty="0" smtClean="0">
                <a:latin typeface="Arial"/>
                <a:cs typeface="Arial"/>
              </a:rPr>
              <a:t>Edit Holders </a:t>
            </a:r>
            <a:r>
              <a:rPr lang="en-US" sz="1200" dirty="0" smtClean="0">
                <a:latin typeface="Arial"/>
                <a:cs typeface="Arial"/>
              </a:rPr>
              <a:t>page enables adding/editing contact information for principal investigators and additional laboratory contacts. </a:t>
            </a:r>
            <a:r>
              <a:rPr lang="en-US" sz="1200" dirty="0">
                <a:latin typeface="Arial"/>
                <a:cs typeface="Arial"/>
              </a:rPr>
              <a:t>M</a:t>
            </a:r>
            <a:r>
              <a:rPr lang="en-US" sz="1200" dirty="0" smtClean="0">
                <a:latin typeface="Arial"/>
                <a:cs typeface="Arial"/>
              </a:rPr>
              <a:t>ultiple primary contacts can be listed and both contacts and holders are email linked on holder’s last name on Mouse Record.</a:t>
            </a:r>
            <a:endParaRPr lang="en-US" sz="1200" dirty="0">
              <a:latin typeface="Arial"/>
              <a:cs typeface="Arial"/>
            </a:endParaRPr>
          </a:p>
        </p:txBody>
      </p:sp>
      <p:sp>
        <p:nvSpPr>
          <p:cNvPr id="2" name="Slide Number Placeholder 1"/>
          <p:cNvSpPr>
            <a:spLocks noGrp="1"/>
          </p:cNvSpPr>
          <p:nvPr>
            <p:ph type="sldNum" sz="quarter" idx="12"/>
          </p:nvPr>
        </p:nvSpPr>
        <p:spPr/>
        <p:txBody>
          <a:bodyPr/>
          <a:lstStyle/>
          <a:p>
            <a:fld id="{3DD43DA2-42DD-004E-A025-7C5DA7054A1F}" type="slidenum">
              <a:rPr lang="en-US" smtClean="0"/>
              <a:t>2</a:t>
            </a:fld>
            <a:endParaRPr lang="en-US"/>
          </a:p>
        </p:txBody>
      </p:sp>
    </p:spTree>
    <p:extLst>
      <p:ext uri="{BB962C8B-B14F-4D97-AF65-F5344CB8AC3E}">
        <p14:creationId xmlns:p14="http://schemas.microsoft.com/office/powerpoint/2010/main" val="379111808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9-10-22 at 6.41.11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216" y="946728"/>
            <a:ext cx="6345184" cy="2047488"/>
          </a:xfrm>
          <a:prstGeom prst="rect">
            <a:avLst/>
          </a:prstGeom>
        </p:spPr>
      </p:pic>
      <p:sp>
        <p:nvSpPr>
          <p:cNvPr id="5" name="TextBox 4"/>
          <p:cNvSpPr txBox="1"/>
          <p:nvPr/>
        </p:nvSpPr>
        <p:spPr>
          <a:xfrm>
            <a:off x="461246" y="160016"/>
            <a:ext cx="5926811" cy="830997"/>
          </a:xfrm>
          <a:prstGeom prst="rect">
            <a:avLst/>
          </a:prstGeom>
          <a:noFill/>
        </p:spPr>
        <p:txBody>
          <a:bodyPr wrap="square" rtlCol="0">
            <a:spAutoFit/>
          </a:bodyPr>
          <a:lstStyle/>
          <a:p>
            <a:r>
              <a:rPr lang="en-US" sz="1200" b="1" dirty="0" smtClean="0">
                <a:latin typeface="Arial"/>
                <a:cs typeface="Arial"/>
              </a:rPr>
              <a:t>Admin Homepage</a:t>
            </a:r>
            <a:r>
              <a:rPr lang="en-US" sz="1200" b="1" dirty="0">
                <a:latin typeface="Arial"/>
                <a:cs typeface="Arial"/>
              </a:rPr>
              <a:t> </a:t>
            </a:r>
            <a:r>
              <a:rPr lang="en-US" sz="1200" dirty="0" smtClean="0">
                <a:latin typeface="Arial"/>
                <a:cs typeface="Arial"/>
              </a:rPr>
              <a:t>shows tasks to create and edit mouse records.  Admin upload shows results of the batch processing.  User submitted forms are shown as manual change requests or submissions.</a:t>
            </a:r>
          </a:p>
          <a:p>
            <a:endParaRPr lang="en-US" sz="1200" dirty="0" smtClean="0">
              <a:latin typeface="Arial"/>
              <a:cs typeface="Arial"/>
            </a:endParaRPr>
          </a:p>
        </p:txBody>
      </p:sp>
      <p:sp>
        <p:nvSpPr>
          <p:cNvPr id="6" name="Rectangle 5"/>
          <p:cNvSpPr/>
          <p:nvPr/>
        </p:nvSpPr>
        <p:spPr>
          <a:xfrm>
            <a:off x="399624" y="2030769"/>
            <a:ext cx="2797372" cy="248665"/>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99624" y="1825323"/>
            <a:ext cx="2726327" cy="168737"/>
          </a:xfrm>
          <a:prstGeom prst="rect">
            <a:avLst/>
          </a:prstGeom>
          <a:noFill/>
          <a:ln w="28575"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99624" y="2688787"/>
            <a:ext cx="3250280" cy="248665"/>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99624" y="2312236"/>
            <a:ext cx="4005126" cy="318289"/>
          </a:xfrm>
          <a:prstGeom prst="rect">
            <a:avLst/>
          </a:prstGeom>
          <a:noFill/>
          <a:ln w="28575"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p:nvCxnSpPr>
        <p:spPr>
          <a:xfrm>
            <a:off x="3319964" y="1769669"/>
            <a:ext cx="0" cy="517108"/>
          </a:xfrm>
          <a:prstGeom prst="line">
            <a:avLst/>
          </a:prstGeom>
          <a:ln>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3026833" y="1769669"/>
            <a:ext cx="312251" cy="0"/>
          </a:xfrm>
          <a:prstGeom prst="line">
            <a:avLst/>
          </a:prstGeom>
          <a:ln>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3023107" y="2292106"/>
            <a:ext cx="312251" cy="0"/>
          </a:xfrm>
          <a:prstGeom prst="line">
            <a:avLst/>
          </a:prstGeom>
          <a:ln>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3294679" y="1876875"/>
            <a:ext cx="1138553" cy="276999"/>
          </a:xfrm>
          <a:prstGeom prst="rect">
            <a:avLst/>
          </a:prstGeom>
          <a:noFill/>
        </p:spPr>
        <p:txBody>
          <a:bodyPr wrap="none" rtlCol="0">
            <a:spAutoFit/>
          </a:bodyPr>
          <a:lstStyle/>
          <a:p>
            <a:r>
              <a:rPr lang="en-US" sz="1200" dirty="0" smtClean="0">
                <a:solidFill>
                  <a:schemeClr val="tx1">
                    <a:lumMod val="65000"/>
                    <a:lumOff val="35000"/>
                  </a:schemeClr>
                </a:solidFill>
                <a:latin typeface="Arial"/>
                <a:cs typeface="Arial"/>
              </a:rPr>
              <a:t>Admin upload</a:t>
            </a:r>
            <a:endParaRPr lang="en-US" sz="1200" dirty="0">
              <a:solidFill>
                <a:schemeClr val="tx1">
                  <a:lumMod val="65000"/>
                  <a:lumOff val="35000"/>
                </a:schemeClr>
              </a:solidFill>
              <a:latin typeface="Arial"/>
              <a:cs typeface="Arial"/>
            </a:endParaRPr>
          </a:p>
        </p:txBody>
      </p:sp>
      <p:cxnSp>
        <p:nvCxnSpPr>
          <p:cNvPr id="24" name="Straight Connector 23"/>
          <p:cNvCxnSpPr/>
          <p:nvPr/>
        </p:nvCxnSpPr>
        <p:spPr>
          <a:xfrm>
            <a:off x="4277106" y="2269015"/>
            <a:ext cx="312251" cy="0"/>
          </a:xfrm>
          <a:prstGeom prst="line">
            <a:avLst/>
          </a:prstGeom>
          <a:ln>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4589357" y="2261318"/>
            <a:ext cx="0" cy="725201"/>
          </a:xfrm>
          <a:prstGeom prst="line">
            <a:avLst/>
          </a:prstGeom>
          <a:ln>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4277106" y="2988183"/>
            <a:ext cx="312251" cy="0"/>
          </a:xfrm>
          <a:prstGeom prst="line">
            <a:avLst/>
          </a:prstGeom>
          <a:ln>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4550110" y="2527196"/>
            <a:ext cx="1646980" cy="276999"/>
          </a:xfrm>
          <a:prstGeom prst="rect">
            <a:avLst/>
          </a:prstGeom>
          <a:noFill/>
        </p:spPr>
        <p:txBody>
          <a:bodyPr wrap="none" rtlCol="0">
            <a:spAutoFit/>
          </a:bodyPr>
          <a:lstStyle/>
          <a:p>
            <a:r>
              <a:rPr lang="en-US" sz="1200" dirty="0" smtClean="0">
                <a:solidFill>
                  <a:schemeClr val="tx1">
                    <a:lumMod val="65000"/>
                    <a:lumOff val="35000"/>
                  </a:schemeClr>
                </a:solidFill>
                <a:latin typeface="Arial"/>
                <a:cs typeface="Arial"/>
              </a:rPr>
              <a:t>User submitted forms</a:t>
            </a:r>
            <a:endParaRPr lang="en-US" sz="1200" dirty="0">
              <a:solidFill>
                <a:schemeClr val="tx1">
                  <a:lumMod val="65000"/>
                  <a:lumOff val="35000"/>
                </a:schemeClr>
              </a:solidFill>
              <a:latin typeface="Arial"/>
              <a:cs typeface="Arial"/>
            </a:endParaRPr>
          </a:p>
        </p:txBody>
      </p:sp>
      <p:pic>
        <p:nvPicPr>
          <p:cNvPr id="2" name="Picture 1" descr="Screen Shot 2019-10-28 at 9.01.2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246" y="3518381"/>
            <a:ext cx="5926811" cy="1798856"/>
          </a:xfrm>
          <a:prstGeom prst="rect">
            <a:avLst/>
          </a:prstGeom>
        </p:spPr>
      </p:pic>
      <p:pic>
        <p:nvPicPr>
          <p:cNvPr id="3" name="Picture 2" descr="Screen Shot 2019-10-28 at 9.08.24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5853" y="6056054"/>
            <a:ext cx="5934508" cy="2145361"/>
          </a:xfrm>
          <a:prstGeom prst="rect">
            <a:avLst/>
          </a:prstGeom>
        </p:spPr>
      </p:pic>
      <p:sp>
        <p:nvSpPr>
          <p:cNvPr id="26" name="Oval 25"/>
          <p:cNvSpPr/>
          <p:nvPr/>
        </p:nvSpPr>
        <p:spPr>
          <a:xfrm>
            <a:off x="4550110" y="4888300"/>
            <a:ext cx="612756" cy="160830"/>
          </a:xfrm>
          <a:prstGeom prst="ellipse">
            <a:avLst/>
          </a:prstGeom>
          <a:noFill/>
          <a:ln w="28575" cmpd="sng">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445806" y="5190290"/>
            <a:ext cx="480632" cy="126947"/>
          </a:xfrm>
          <a:prstGeom prst="ellipse">
            <a:avLst/>
          </a:prstGeom>
          <a:noFill/>
          <a:ln w="28575" cmpd="sng">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Box 30"/>
          <p:cNvSpPr txBox="1"/>
          <p:nvPr/>
        </p:nvSpPr>
        <p:spPr>
          <a:xfrm>
            <a:off x="415018" y="2997856"/>
            <a:ext cx="6379578" cy="461665"/>
          </a:xfrm>
          <a:prstGeom prst="rect">
            <a:avLst/>
          </a:prstGeom>
          <a:noFill/>
        </p:spPr>
        <p:txBody>
          <a:bodyPr wrap="square" rtlCol="0">
            <a:spAutoFit/>
          </a:bodyPr>
          <a:lstStyle/>
          <a:p>
            <a:r>
              <a:rPr lang="en-US" sz="1200" b="1" dirty="0" smtClean="0">
                <a:latin typeface="Arial"/>
                <a:cs typeface="Arial"/>
              </a:rPr>
              <a:t>Change Requests </a:t>
            </a:r>
            <a:r>
              <a:rPr lang="en-US" sz="1200" dirty="0" smtClean="0">
                <a:latin typeface="Arial"/>
                <a:cs typeface="Arial"/>
              </a:rPr>
              <a:t>enables admin to edit existing records.  The admin can </a:t>
            </a:r>
            <a:r>
              <a:rPr lang="en-US" sz="1200" i="1" dirty="0" smtClean="0">
                <a:latin typeface="Arial"/>
                <a:cs typeface="Arial"/>
              </a:rPr>
              <a:t>delete the request </a:t>
            </a:r>
            <a:r>
              <a:rPr lang="en-US" sz="1200" dirty="0" smtClean="0">
                <a:latin typeface="Arial"/>
                <a:cs typeface="Arial"/>
              </a:rPr>
              <a:t>or </a:t>
            </a:r>
            <a:r>
              <a:rPr lang="en-US" sz="1200" i="1" dirty="0" smtClean="0">
                <a:latin typeface="Arial"/>
                <a:cs typeface="Arial"/>
              </a:rPr>
              <a:t>edit the mouse record</a:t>
            </a:r>
            <a:r>
              <a:rPr lang="en-US" sz="1200" dirty="0" smtClean="0">
                <a:latin typeface="Arial"/>
                <a:cs typeface="Arial"/>
              </a:rPr>
              <a:t>.</a:t>
            </a:r>
            <a:r>
              <a:rPr lang="en-US" sz="1200" i="1" dirty="0" smtClean="0">
                <a:latin typeface="Arial"/>
                <a:cs typeface="Arial"/>
              </a:rPr>
              <a:t> </a:t>
            </a:r>
            <a:endParaRPr lang="en-US" sz="1200" i="1" dirty="0">
              <a:latin typeface="Arial"/>
              <a:cs typeface="Arial"/>
            </a:endParaRPr>
          </a:p>
        </p:txBody>
      </p:sp>
      <p:sp>
        <p:nvSpPr>
          <p:cNvPr id="32" name="Oval 31"/>
          <p:cNvSpPr/>
          <p:nvPr/>
        </p:nvSpPr>
        <p:spPr>
          <a:xfrm>
            <a:off x="432888" y="7754206"/>
            <a:ext cx="480632" cy="284189"/>
          </a:xfrm>
          <a:prstGeom prst="ellipse">
            <a:avLst/>
          </a:prstGeom>
          <a:noFill/>
          <a:ln w="28575" cmpd="sng">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399624" y="5503333"/>
            <a:ext cx="6119237" cy="461665"/>
          </a:xfrm>
          <a:prstGeom prst="rect">
            <a:avLst/>
          </a:prstGeom>
          <a:noFill/>
        </p:spPr>
        <p:txBody>
          <a:bodyPr wrap="square" rtlCol="0">
            <a:spAutoFit/>
          </a:bodyPr>
          <a:lstStyle/>
          <a:p>
            <a:r>
              <a:rPr lang="en-US" sz="1200" b="1" dirty="0" smtClean="0">
                <a:latin typeface="Arial"/>
                <a:cs typeface="Arial"/>
              </a:rPr>
              <a:t>Submissions </a:t>
            </a:r>
            <a:r>
              <a:rPr lang="en-US" sz="1200" dirty="0" smtClean="0">
                <a:latin typeface="Arial"/>
                <a:cs typeface="Arial"/>
              </a:rPr>
              <a:t>enables admin to create mouse records. </a:t>
            </a:r>
            <a:r>
              <a:rPr lang="en-US" sz="1200" i="1" dirty="0">
                <a:latin typeface="Arial"/>
                <a:cs typeface="Arial"/>
              </a:rPr>
              <a:t>C</a:t>
            </a:r>
            <a:r>
              <a:rPr lang="en-US" sz="1200" i="1" dirty="0" smtClean="0">
                <a:latin typeface="Arial"/>
                <a:cs typeface="Arial"/>
              </a:rPr>
              <a:t>onvert to record </a:t>
            </a:r>
            <a:r>
              <a:rPr lang="en-US" sz="1200" dirty="0" smtClean="0">
                <a:latin typeface="Arial"/>
                <a:cs typeface="Arial"/>
              </a:rPr>
              <a:t>will redirect to the edit record page and creates a new mouse record entry in the database.</a:t>
            </a:r>
            <a:endParaRPr lang="en-US" sz="1200" i="1" dirty="0">
              <a:latin typeface="Arial"/>
              <a:cs typeface="Arial"/>
            </a:endParaRPr>
          </a:p>
        </p:txBody>
      </p:sp>
      <p:cxnSp>
        <p:nvCxnSpPr>
          <p:cNvPr id="20" name="Straight Connector 19"/>
          <p:cNvCxnSpPr/>
          <p:nvPr/>
        </p:nvCxnSpPr>
        <p:spPr>
          <a:xfrm>
            <a:off x="2911640" y="392545"/>
            <a:ext cx="467330" cy="0"/>
          </a:xfrm>
          <a:prstGeom prst="line">
            <a:avLst/>
          </a:prstGeom>
          <a:ln w="127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3657601" y="384848"/>
            <a:ext cx="329429" cy="0"/>
          </a:xfrm>
          <a:prstGeom prst="line">
            <a:avLst/>
          </a:prstGeom>
          <a:ln w="12700" cmpd="sng">
            <a:solidFill>
              <a:srgbClr val="FFFF00"/>
            </a:solidFill>
          </a:ln>
        </p:spPr>
        <p:style>
          <a:lnRef idx="2">
            <a:schemeClr val="accent1"/>
          </a:lnRef>
          <a:fillRef idx="0">
            <a:schemeClr val="accent1"/>
          </a:fillRef>
          <a:effectRef idx="1">
            <a:schemeClr val="accent1"/>
          </a:effectRef>
          <a:fontRef idx="minor">
            <a:schemeClr val="tx1"/>
          </a:fontRef>
        </p:style>
      </p:cxnSp>
      <p:sp>
        <p:nvSpPr>
          <p:cNvPr id="10" name="Slide Number Placeholder 9"/>
          <p:cNvSpPr>
            <a:spLocks noGrp="1"/>
          </p:cNvSpPr>
          <p:nvPr>
            <p:ph type="sldNum" sz="quarter" idx="12"/>
          </p:nvPr>
        </p:nvSpPr>
        <p:spPr/>
        <p:txBody>
          <a:bodyPr/>
          <a:lstStyle/>
          <a:p>
            <a:fld id="{3DD43DA2-42DD-004E-A025-7C5DA7054A1F}" type="slidenum">
              <a:rPr lang="en-US" smtClean="0"/>
              <a:t>3</a:t>
            </a:fld>
            <a:endParaRPr lang="en-US"/>
          </a:p>
        </p:txBody>
      </p:sp>
    </p:spTree>
    <p:extLst>
      <p:ext uri="{BB962C8B-B14F-4D97-AF65-F5344CB8AC3E}">
        <p14:creationId xmlns:p14="http://schemas.microsoft.com/office/powerpoint/2010/main" val="271368687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9-10-28 at 9.56.5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231" y="526062"/>
            <a:ext cx="5952184" cy="3087631"/>
          </a:xfrm>
          <a:prstGeom prst="rect">
            <a:avLst/>
          </a:prstGeom>
        </p:spPr>
      </p:pic>
      <p:pic>
        <p:nvPicPr>
          <p:cNvPr id="5" name="Picture 4" descr="Screen Shot 2019-10-28 at 10.00.0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928" y="3526374"/>
            <a:ext cx="5952184" cy="3029373"/>
          </a:xfrm>
          <a:prstGeom prst="rect">
            <a:avLst/>
          </a:prstGeom>
        </p:spPr>
      </p:pic>
      <p:sp>
        <p:nvSpPr>
          <p:cNvPr id="6" name="TextBox 5"/>
          <p:cNvSpPr txBox="1"/>
          <p:nvPr/>
        </p:nvSpPr>
        <p:spPr>
          <a:xfrm>
            <a:off x="461032" y="222300"/>
            <a:ext cx="6377315" cy="461665"/>
          </a:xfrm>
          <a:prstGeom prst="rect">
            <a:avLst/>
          </a:prstGeom>
          <a:noFill/>
        </p:spPr>
        <p:txBody>
          <a:bodyPr wrap="square" rtlCol="0">
            <a:spAutoFit/>
          </a:bodyPr>
          <a:lstStyle/>
          <a:p>
            <a:r>
              <a:rPr lang="en-US" sz="1200" b="1" dirty="0" smtClean="0">
                <a:latin typeface="Arial"/>
                <a:cs typeface="Arial"/>
              </a:rPr>
              <a:t>Edit Records: </a:t>
            </a:r>
            <a:r>
              <a:rPr lang="en-US" sz="1200" dirty="0" smtClean="0">
                <a:latin typeface="Arial"/>
                <a:cs typeface="Arial"/>
              </a:rPr>
              <a:t>Submissions and Change requests redirect to this page.</a:t>
            </a:r>
          </a:p>
          <a:p>
            <a:r>
              <a:rPr lang="en-US" sz="1200" dirty="0" smtClean="0">
                <a:latin typeface="Arial"/>
                <a:cs typeface="Arial"/>
              </a:rPr>
              <a:t>. </a:t>
            </a:r>
          </a:p>
        </p:txBody>
      </p:sp>
      <p:sp>
        <p:nvSpPr>
          <p:cNvPr id="9" name="Oval 8"/>
          <p:cNvSpPr/>
          <p:nvPr/>
        </p:nvSpPr>
        <p:spPr>
          <a:xfrm>
            <a:off x="449023" y="3451952"/>
            <a:ext cx="749834" cy="253014"/>
          </a:xfrm>
          <a:prstGeom prst="ellipse">
            <a:avLst/>
          </a:prstGeom>
          <a:noFill/>
          <a:ln w="28575" cmpd="sng">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464417" y="3674178"/>
            <a:ext cx="0" cy="44654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461979" y="4153879"/>
            <a:ext cx="0" cy="19538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465984" y="4386448"/>
            <a:ext cx="0" cy="195380"/>
          </a:xfrm>
          <a:prstGeom prst="line">
            <a:avLst/>
          </a:prstGeom>
          <a:ln>
            <a:solidFill>
              <a:schemeClr val="accent4">
                <a:lumMod val="75000"/>
              </a:schemeClr>
            </a:solidFill>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672236" y="6484450"/>
            <a:ext cx="5692429" cy="3416319"/>
          </a:xfrm>
          <a:prstGeom prst="rect">
            <a:avLst/>
          </a:prstGeom>
          <a:noFill/>
        </p:spPr>
        <p:txBody>
          <a:bodyPr wrap="square" rtlCol="0">
            <a:spAutoFit/>
          </a:bodyPr>
          <a:lstStyle/>
          <a:p>
            <a:r>
              <a:rPr lang="en-US" sz="1200" b="1" dirty="0" smtClean="0">
                <a:latin typeface="Arial"/>
                <a:cs typeface="Arial"/>
              </a:rPr>
              <a:t>Features of Mouse Record to be edited by admin</a:t>
            </a:r>
          </a:p>
          <a:p>
            <a:r>
              <a:rPr lang="en-US" sz="1200" i="1" dirty="0" smtClean="0">
                <a:latin typeface="Arial"/>
                <a:cs typeface="Arial"/>
              </a:rPr>
              <a:t>Holder</a:t>
            </a:r>
            <a:r>
              <a:rPr lang="en-US" sz="1200" dirty="0" smtClean="0">
                <a:latin typeface="Arial"/>
                <a:cs typeface="Arial"/>
              </a:rPr>
              <a:t> and </a:t>
            </a:r>
            <a:r>
              <a:rPr lang="en-US" sz="1200" i="1" dirty="0" smtClean="0">
                <a:latin typeface="Arial"/>
                <a:cs typeface="Arial"/>
              </a:rPr>
              <a:t>Facility</a:t>
            </a:r>
            <a:r>
              <a:rPr lang="en-US" sz="1200" dirty="0" smtClean="0">
                <a:latin typeface="Arial"/>
                <a:cs typeface="Arial"/>
              </a:rPr>
              <a:t> where mice are housed can be added to mouse record.</a:t>
            </a:r>
          </a:p>
          <a:p>
            <a:r>
              <a:rPr lang="en-US" sz="1200" i="1" dirty="0" smtClean="0">
                <a:latin typeface="Arial"/>
                <a:cs typeface="Arial"/>
              </a:rPr>
              <a:t>Admin fills out these fields. </a:t>
            </a:r>
          </a:p>
          <a:p>
            <a:r>
              <a:rPr lang="en-US" sz="1200" i="1" dirty="0" smtClean="0">
                <a:latin typeface="Arial"/>
                <a:cs typeface="Arial"/>
              </a:rPr>
              <a:t>Mouse Name </a:t>
            </a:r>
            <a:r>
              <a:rPr lang="en-US" sz="1200" dirty="0" smtClean="0">
                <a:latin typeface="Arial"/>
                <a:cs typeface="Arial"/>
              </a:rPr>
              <a:t>is a common name used by the lab or synonym used in the paper.</a:t>
            </a:r>
          </a:p>
          <a:p>
            <a:r>
              <a:rPr lang="en-US" sz="1200" i="1" dirty="0" smtClean="0">
                <a:latin typeface="Arial"/>
                <a:cs typeface="Arial"/>
              </a:rPr>
              <a:t>Gene MGI ID &amp; Modification Type </a:t>
            </a:r>
            <a:r>
              <a:rPr lang="en-US" sz="1200" dirty="0" smtClean="0">
                <a:latin typeface="Arial"/>
                <a:cs typeface="Arial"/>
              </a:rPr>
              <a:t>are for Mutant Alleles.  Other category edits:</a:t>
            </a:r>
          </a:p>
          <a:p>
            <a:r>
              <a:rPr lang="en-US" sz="1200" i="1" dirty="0" smtClean="0">
                <a:latin typeface="Arial"/>
                <a:cs typeface="Arial"/>
              </a:rPr>
              <a:t>Transgene</a:t>
            </a:r>
            <a:r>
              <a:rPr lang="en-US" sz="1200" dirty="0" smtClean="0">
                <a:latin typeface="Arial"/>
                <a:cs typeface="Arial"/>
              </a:rPr>
              <a:t>                                                  </a:t>
            </a:r>
            <a:r>
              <a:rPr lang="en-US" sz="1200" i="1" dirty="0" smtClean="0">
                <a:latin typeface="Arial"/>
                <a:cs typeface="Arial"/>
              </a:rPr>
              <a:t>Inbred</a:t>
            </a:r>
          </a:p>
          <a:p>
            <a:r>
              <a:rPr lang="en-US" sz="1200" i="1" dirty="0" smtClean="0">
                <a:latin typeface="Arial"/>
                <a:cs typeface="Arial"/>
              </a:rPr>
              <a:t>                                                                    Strain</a:t>
            </a:r>
          </a:p>
          <a:p>
            <a:endParaRPr lang="en-US" sz="1200" dirty="0" smtClean="0">
              <a:latin typeface="Arial"/>
              <a:cs typeface="Arial"/>
            </a:endParaRPr>
          </a:p>
          <a:p>
            <a:endParaRPr lang="en-US" sz="1200" dirty="0" smtClean="0">
              <a:latin typeface="Arial"/>
              <a:cs typeface="Arial"/>
            </a:endParaRPr>
          </a:p>
          <a:p>
            <a:endParaRPr lang="en-US" sz="1200" dirty="0">
              <a:latin typeface="Arial"/>
              <a:cs typeface="Arial"/>
            </a:endParaRPr>
          </a:p>
          <a:p>
            <a:r>
              <a:rPr lang="en-US" sz="1200" dirty="0" smtClean="0">
                <a:latin typeface="Arial"/>
                <a:cs typeface="Arial"/>
              </a:rPr>
              <a:t>These are fields populated by the MGI database and can be edited by admin.</a:t>
            </a:r>
          </a:p>
          <a:p>
            <a:r>
              <a:rPr lang="en-US" sz="1200" i="1" dirty="0" smtClean="0">
                <a:latin typeface="Arial"/>
                <a:cs typeface="Arial"/>
              </a:rPr>
              <a:t>Comment</a:t>
            </a:r>
            <a:r>
              <a:rPr lang="en-US" sz="1200" dirty="0" smtClean="0">
                <a:latin typeface="Arial"/>
                <a:cs typeface="Arial"/>
              </a:rPr>
              <a:t> field can be edited by admin to include details about the generation of the mouse, tissue expression, if MTA is required and a URL can be added. </a:t>
            </a:r>
          </a:p>
          <a:p>
            <a:endParaRPr lang="en-US" sz="1200" dirty="0" smtClean="0">
              <a:latin typeface="Arial"/>
              <a:cs typeface="Arial"/>
            </a:endParaRPr>
          </a:p>
          <a:p>
            <a:endParaRPr lang="en-US" sz="1200" dirty="0" smtClean="0">
              <a:latin typeface="Arial"/>
              <a:cs typeface="Arial"/>
            </a:endParaRPr>
          </a:p>
          <a:p>
            <a:endParaRPr lang="en-US" sz="1200" dirty="0">
              <a:latin typeface="Arial"/>
              <a:cs typeface="Arial"/>
            </a:endParaRPr>
          </a:p>
          <a:p>
            <a:endParaRPr lang="en-US" sz="1200" dirty="0" smtClean="0">
              <a:latin typeface="Arial"/>
              <a:cs typeface="Arial"/>
            </a:endParaRPr>
          </a:p>
          <a:p>
            <a:endParaRPr lang="en-US" sz="1200" dirty="0">
              <a:latin typeface="Arial"/>
              <a:cs typeface="Arial"/>
            </a:endParaRPr>
          </a:p>
        </p:txBody>
      </p:sp>
      <p:cxnSp>
        <p:nvCxnSpPr>
          <p:cNvPr id="17" name="Straight Connector 16"/>
          <p:cNvCxnSpPr/>
          <p:nvPr/>
        </p:nvCxnSpPr>
        <p:spPr>
          <a:xfrm>
            <a:off x="3443249" y="3572936"/>
            <a:ext cx="0" cy="1050519"/>
          </a:xfrm>
          <a:prstGeom prst="line">
            <a:avLst/>
          </a:prstGeom>
          <a:ln>
            <a:solidFill>
              <a:srgbClr val="604A7B"/>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3443249" y="4829734"/>
            <a:ext cx="0" cy="588931"/>
          </a:xfrm>
          <a:prstGeom prst="line">
            <a:avLst/>
          </a:prstGeom>
          <a:ln>
            <a:solidFill>
              <a:srgbClr val="604A7B"/>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461979" y="4654243"/>
            <a:ext cx="0" cy="787513"/>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3426477" y="5637916"/>
            <a:ext cx="0" cy="4580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3443249" y="4623455"/>
            <a:ext cx="0" cy="187085"/>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517671" y="8468913"/>
            <a:ext cx="206653" cy="0"/>
          </a:xfrm>
          <a:prstGeom prst="line">
            <a:avLst/>
          </a:prstGeom>
          <a:ln>
            <a:solidFill>
              <a:srgbClr val="604A7B"/>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H="1">
            <a:off x="517671" y="6789327"/>
            <a:ext cx="206653"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H="1">
            <a:off x="517671" y="6967872"/>
            <a:ext cx="206653" cy="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pic>
        <p:nvPicPr>
          <p:cNvPr id="45" name="Picture 44" descr="Screen Shot 2019-10-30 at 3.08.11 PM.png"/>
          <p:cNvPicPr>
            <a:picLocks noChangeAspect="1"/>
          </p:cNvPicPr>
          <p:nvPr/>
        </p:nvPicPr>
        <p:blipFill rotWithShape="1">
          <a:blip r:embed="rId4">
            <a:extLst>
              <a:ext uri="{28A0092B-C50C-407E-A947-70E740481C1C}">
                <a14:useLocalDpi xmlns:a14="http://schemas.microsoft.com/office/drawing/2010/main" val="0"/>
              </a:ext>
            </a:extLst>
          </a:blip>
          <a:srcRect r="29329"/>
          <a:stretch/>
        </p:blipFill>
        <p:spPr>
          <a:xfrm>
            <a:off x="1485624" y="7446361"/>
            <a:ext cx="1860863" cy="922987"/>
          </a:xfrm>
          <a:prstGeom prst="rect">
            <a:avLst/>
          </a:prstGeom>
        </p:spPr>
      </p:pic>
      <p:pic>
        <p:nvPicPr>
          <p:cNvPr id="46" name="Picture 45" descr="Screen Shot 2019-10-31 at 11.45.01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21729" y="7446361"/>
            <a:ext cx="2306085" cy="569895"/>
          </a:xfrm>
          <a:prstGeom prst="rect">
            <a:avLst/>
          </a:prstGeom>
        </p:spPr>
      </p:pic>
      <p:sp>
        <p:nvSpPr>
          <p:cNvPr id="2" name="TextBox 1"/>
          <p:cNvSpPr txBox="1"/>
          <p:nvPr/>
        </p:nvSpPr>
        <p:spPr>
          <a:xfrm>
            <a:off x="3073672" y="846945"/>
            <a:ext cx="3172663" cy="276999"/>
          </a:xfrm>
          <a:prstGeom prst="rect">
            <a:avLst/>
          </a:prstGeom>
          <a:noFill/>
        </p:spPr>
        <p:txBody>
          <a:bodyPr wrap="none" rtlCol="0">
            <a:spAutoFit/>
          </a:bodyPr>
          <a:lstStyle/>
          <a:p>
            <a:r>
              <a:rPr lang="en-US" sz="1200" dirty="0">
                <a:solidFill>
                  <a:schemeClr val="accent6">
                    <a:lumMod val="75000"/>
                  </a:schemeClr>
                </a:solidFill>
                <a:latin typeface="Arial"/>
                <a:cs typeface="Arial"/>
              </a:rPr>
              <a:t> Admin can view all live and deleted records</a:t>
            </a:r>
            <a:endParaRPr lang="en-US" sz="1200" dirty="0">
              <a:solidFill>
                <a:schemeClr val="accent6">
                  <a:lumMod val="75000"/>
                </a:schemeClr>
              </a:solidFill>
            </a:endParaRPr>
          </a:p>
        </p:txBody>
      </p:sp>
      <p:sp>
        <p:nvSpPr>
          <p:cNvPr id="21" name="Oval 20"/>
          <p:cNvSpPr/>
          <p:nvPr/>
        </p:nvSpPr>
        <p:spPr>
          <a:xfrm>
            <a:off x="3013210" y="498302"/>
            <a:ext cx="749834" cy="206483"/>
          </a:xfrm>
          <a:prstGeom prst="ellipse">
            <a:avLst/>
          </a:prstGeom>
          <a:noFill/>
          <a:ln w="28575" cmpd="sng">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3DD43DA2-42DD-004E-A025-7C5DA7054A1F}" type="slidenum">
              <a:rPr lang="en-US" smtClean="0"/>
              <a:t>4</a:t>
            </a:fld>
            <a:endParaRPr lang="en-US"/>
          </a:p>
        </p:txBody>
      </p:sp>
    </p:spTree>
    <p:extLst>
      <p:ext uri="{BB962C8B-B14F-4D97-AF65-F5344CB8AC3E}">
        <p14:creationId xmlns:p14="http://schemas.microsoft.com/office/powerpoint/2010/main" val="32087689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4909" y="400241"/>
            <a:ext cx="5926667" cy="3231653"/>
          </a:xfrm>
          <a:prstGeom prst="rect">
            <a:avLst/>
          </a:prstGeom>
          <a:noFill/>
        </p:spPr>
        <p:txBody>
          <a:bodyPr wrap="square" rtlCol="0">
            <a:spAutoFit/>
          </a:bodyPr>
          <a:lstStyle/>
          <a:p>
            <a:r>
              <a:rPr lang="en-US" sz="1200" b="1" dirty="0" smtClean="0">
                <a:latin typeface="Arial"/>
                <a:cs typeface="Arial"/>
              </a:rPr>
              <a:t>Edit Records: </a:t>
            </a:r>
            <a:r>
              <a:rPr lang="en-US" sz="1200" dirty="0" smtClean="0">
                <a:latin typeface="Arial"/>
                <a:cs typeface="Arial"/>
              </a:rPr>
              <a:t>Guidelines for filling out</a:t>
            </a:r>
            <a:r>
              <a:rPr lang="en-US" sz="1200" b="1" dirty="0" smtClean="0">
                <a:latin typeface="Arial"/>
                <a:cs typeface="Arial"/>
              </a:rPr>
              <a:t> </a:t>
            </a:r>
            <a:r>
              <a:rPr lang="en-US" sz="1200" dirty="0" smtClean="0">
                <a:latin typeface="Arial"/>
                <a:cs typeface="Arial"/>
              </a:rPr>
              <a:t>fields</a:t>
            </a:r>
          </a:p>
          <a:p>
            <a:r>
              <a:rPr lang="en-US" sz="1200" i="1" dirty="0" smtClean="0">
                <a:latin typeface="Arial"/>
                <a:cs typeface="Arial"/>
              </a:rPr>
              <a:t>Mouse Name</a:t>
            </a:r>
            <a:endParaRPr lang="en-US" sz="1200" i="1" dirty="0">
              <a:latin typeface="Arial"/>
              <a:cs typeface="Arial"/>
            </a:endParaRPr>
          </a:p>
          <a:p>
            <a:pPr marL="285750" indent="-285750">
              <a:buFontTx/>
              <a:buChar char="-"/>
            </a:pPr>
            <a:r>
              <a:rPr lang="en-US" sz="1200" dirty="0" smtClean="0">
                <a:latin typeface="Arial"/>
                <a:cs typeface="Arial"/>
              </a:rPr>
              <a:t>Choose unique common name by first checking Admin Search to see if mouse name already exists.</a:t>
            </a:r>
          </a:p>
          <a:p>
            <a:pPr marL="285750" indent="-285750">
              <a:buFontTx/>
              <a:buChar char="-"/>
            </a:pPr>
            <a:r>
              <a:rPr lang="en-US" sz="1200" dirty="0" smtClean="0">
                <a:latin typeface="Arial"/>
                <a:cs typeface="Arial"/>
              </a:rPr>
              <a:t>Follow gene naming conventions, Human genes are all capitals.</a:t>
            </a:r>
          </a:p>
          <a:p>
            <a:pPr marL="285750" indent="-285750">
              <a:buFontTx/>
              <a:buChar char="-"/>
            </a:pPr>
            <a:r>
              <a:rPr lang="en-US" sz="1200" dirty="0" smtClean="0">
                <a:latin typeface="Arial"/>
                <a:cs typeface="Arial"/>
              </a:rPr>
              <a:t>Devise a system for abbreviating common locus and sequences such as Rosa26 = R26,  </a:t>
            </a:r>
            <a:r>
              <a:rPr lang="en-US" sz="1200" dirty="0" err="1" smtClean="0">
                <a:latin typeface="Arial"/>
                <a:cs typeface="Arial"/>
              </a:rPr>
              <a:t>cre</a:t>
            </a:r>
            <a:r>
              <a:rPr lang="en-US" sz="1200" dirty="0" smtClean="0">
                <a:latin typeface="Arial"/>
                <a:cs typeface="Arial"/>
              </a:rPr>
              <a:t>/ERT2= creERT2, lox-STOP-lox = LSL.</a:t>
            </a:r>
          </a:p>
          <a:p>
            <a:pPr marL="285750" indent="-285750">
              <a:buFontTx/>
              <a:buChar char="-"/>
            </a:pPr>
            <a:r>
              <a:rPr lang="en-US" sz="1200" dirty="0" smtClean="0">
                <a:latin typeface="Arial"/>
                <a:cs typeface="Arial"/>
              </a:rPr>
              <a:t>Can use the mouse name used in publication, synonym listed in MGI allele page</a:t>
            </a:r>
            <a:r>
              <a:rPr lang="en-US" sz="1200" dirty="0">
                <a:latin typeface="Arial"/>
                <a:cs typeface="Arial"/>
              </a:rPr>
              <a:t>.</a:t>
            </a:r>
            <a:endParaRPr lang="en-US" sz="1200" dirty="0" smtClean="0">
              <a:latin typeface="Arial"/>
              <a:cs typeface="Arial"/>
            </a:endParaRPr>
          </a:p>
          <a:p>
            <a:r>
              <a:rPr lang="en-US" sz="1200" i="1" dirty="0" smtClean="0">
                <a:latin typeface="Arial"/>
                <a:cs typeface="Arial"/>
              </a:rPr>
              <a:t>Mutant Allele Modification Type</a:t>
            </a:r>
          </a:p>
          <a:p>
            <a:pPr marL="171450" indent="-171450">
              <a:buFontTx/>
              <a:buChar char="-"/>
            </a:pPr>
            <a:r>
              <a:rPr lang="en-US" sz="1200" dirty="0" smtClean="0">
                <a:latin typeface="Arial"/>
                <a:cs typeface="Arial"/>
              </a:rPr>
              <a:t>Sometimes alleles can be a combination of different modification types, but only one choice can be used. This example is conditional allele, targeted disruption and targeted knock-in  </a:t>
            </a:r>
            <a:r>
              <a:rPr lang="en-US" sz="1200" dirty="0">
                <a:latin typeface="Arial"/>
                <a:cs typeface="Arial"/>
                <a:hlinkClick r:id="rId2"/>
              </a:rPr>
              <a:t>http://www.informatics.jax.org/allele/MGI:</a:t>
            </a:r>
            <a:r>
              <a:rPr lang="en-US" sz="1200" dirty="0" smtClean="0">
                <a:latin typeface="Arial"/>
                <a:cs typeface="Arial"/>
                <a:hlinkClick r:id="rId2"/>
              </a:rPr>
              <a:t>4362358</a:t>
            </a:r>
            <a:r>
              <a:rPr lang="en-US" sz="1200" dirty="0" smtClean="0">
                <a:latin typeface="Arial"/>
                <a:cs typeface="Arial"/>
              </a:rPr>
              <a:t>. For this IKMC generated allele targeted knock-in is the best choice as </a:t>
            </a:r>
            <a:r>
              <a:rPr lang="en-US" sz="1200" dirty="0" err="1" smtClean="0">
                <a:latin typeface="Arial"/>
                <a:cs typeface="Arial"/>
              </a:rPr>
              <a:t>lacZ</a:t>
            </a:r>
            <a:r>
              <a:rPr lang="en-US" sz="1200" dirty="0" smtClean="0">
                <a:latin typeface="Arial"/>
                <a:cs typeface="Arial"/>
              </a:rPr>
              <a:t>/neomycin was inserted to disrupt the gene.</a:t>
            </a:r>
          </a:p>
          <a:p>
            <a:endParaRPr lang="en-US" sz="1200" dirty="0">
              <a:latin typeface="Arial"/>
              <a:cs typeface="Arial"/>
            </a:endParaRPr>
          </a:p>
          <a:p>
            <a:endParaRPr lang="en-US" sz="1200" dirty="0" smtClean="0">
              <a:latin typeface="Arial"/>
              <a:cs typeface="Arial"/>
            </a:endParaRPr>
          </a:p>
          <a:p>
            <a:r>
              <a:rPr lang="en-US" sz="1200" dirty="0" smtClean="0">
                <a:latin typeface="Arial"/>
                <a:cs typeface="Arial"/>
              </a:rPr>
              <a:t>   </a:t>
            </a:r>
            <a:endParaRPr lang="en-US" sz="1200" dirty="0">
              <a:latin typeface="Arial"/>
              <a:cs typeface="Arial"/>
            </a:endParaRPr>
          </a:p>
        </p:txBody>
      </p:sp>
      <p:pic>
        <p:nvPicPr>
          <p:cNvPr id="2" name="Picture 1" descr="Screen Shot 2019-11-10 at 6.50.12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576" y="3053234"/>
            <a:ext cx="5711152" cy="1317316"/>
          </a:xfrm>
          <a:prstGeom prst="rect">
            <a:avLst/>
          </a:prstGeom>
        </p:spPr>
      </p:pic>
      <p:pic>
        <p:nvPicPr>
          <p:cNvPr id="3" name="Picture 2" descr="Screen Shot 2019-11-10 at 6.59.29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667" y="4384328"/>
            <a:ext cx="5649576" cy="678616"/>
          </a:xfrm>
          <a:prstGeom prst="rect">
            <a:avLst/>
          </a:prstGeom>
        </p:spPr>
      </p:pic>
      <p:sp>
        <p:nvSpPr>
          <p:cNvPr id="5" name="Rectangle 4"/>
          <p:cNvSpPr/>
          <p:nvPr/>
        </p:nvSpPr>
        <p:spPr>
          <a:xfrm>
            <a:off x="1600352" y="4361730"/>
            <a:ext cx="1686255" cy="168737"/>
          </a:xfrm>
          <a:prstGeom prst="rect">
            <a:avLst/>
          </a:prstGeom>
          <a:noFill/>
          <a:ln w="12700" cmpd="sng">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452086" y="5075710"/>
            <a:ext cx="5738441" cy="1569660"/>
          </a:xfrm>
          <a:prstGeom prst="rect">
            <a:avLst/>
          </a:prstGeom>
        </p:spPr>
        <p:txBody>
          <a:bodyPr wrap="square">
            <a:spAutoFit/>
          </a:bodyPr>
          <a:lstStyle/>
          <a:p>
            <a:r>
              <a:rPr lang="en-US" sz="1200" i="1" dirty="0" smtClean="0">
                <a:latin typeface="Arial"/>
                <a:cs typeface="Arial"/>
              </a:rPr>
              <a:t>Transgene Regulatory Element</a:t>
            </a:r>
            <a:endParaRPr lang="en-US" sz="1200" i="1" dirty="0">
              <a:latin typeface="Arial"/>
              <a:cs typeface="Arial"/>
            </a:endParaRPr>
          </a:p>
          <a:p>
            <a:pPr marL="285750" indent="-285750">
              <a:buFontTx/>
              <a:buChar char="-"/>
            </a:pPr>
            <a:r>
              <a:rPr lang="en-US" sz="1200" dirty="0" smtClean="0">
                <a:latin typeface="Arial"/>
                <a:cs typeface="Arial"/>
              </a:rPr>
              <a:t>Include species of promoter/elements along with promoter/element </a:t>
            </a:r>
          </a:p>
          <a:p>
            <a:endParaRPr lang="en-US" sz="1200" dirty="0" smtClean="0">
              <a:latin typeface="Arial"/>
              <a:cs typeface="Arial"/>
            </a:endParaRPr>
          </a:p>
          <a:p>
            <a:endParaRPr lang="en-US" sz="1200" dirty="0">
              <a:latin typeface="Arial"/>
              <a:cs typeface="Arial"/>
            </a:endParaRPr>
          </a:p>
          <a:p>
            <a:endParaRPr lang="en-US" sz="1200" dirty="0">
              <a:latin typeface="Arial"/>
              <a:cs typeface="Arial"/>
            </a:endParaRPr>
          </a:p>
          <a:p>
            <a:pPr marL="285750" indent="-285750">
              <a:buFontTx/>
              <a:buChar char="-"/>
            </a:pPr>
            <a:r>
              <a:rPr lang="en-US" sz="1200" dirty="0" smtClean="0">
                <a:latin typeface="Arial"/>
                <a:cs typeface="Arial"/>
              </a:rPr>
              <a:t>Expressed sequence should be the name of gene(s), the </a:t>
            </a:r>
            <a:r>
              <a:rPr lang="en-US" sz="1200" i="1" dirty="0" smtClean="0">
                <a:latin typeface="Arial"/>
                <a:cs typeface="Arial"/>
              </a:rPr>
              <a:t>comment</a:t>
            </a:r>
            <a:r>
              <a:rPr lang="en-US" sz="1200" dirty="0" smtClean="0">
                <a:latin typeface="Arial"/>
                <a:cs typeface="Arial"/>
              </a:rPr>
              <a:t> section can be used to further describe the sequence.</a:t>
            </a:r>
            <a:endParaRPr lang="en-US" sz="1200" dirty="0">
              <a:latin typeface="Arial"/>
              <a:cs typeface="Arial"/>
            </a:endParaRPr>
          </a:p>
          <a:p>
            <a:pPr marL="285750" indent="-285750">
              <a:buFontTx/>
              <a:buChar char="-"/>
            </a:pPr>
            <a:endParaRPr lang="en-US" sz="1200" dirty="0">
              <a:latin typeface="Arial"/>
              <a:cs typeface="Arial"/>
            </a:endParaRPr>
          </a:p>
        </p:txBody>
      </p:sp>
      <p:pic>
        <p:nvPicPr>
          <p:cNvPr id="7" name="Picture 6" descr="Screen Shot 2019-11-10 at 7.55.01 AM.png"/>
          <p:cNvPicPr>
            <a:picLocks noChangeAspect="1"/>
          </p:cNvPicPr>
          <p:nvPr/>
        </p:nvPicPr>
        <p:blipFill rotWithShape="1">
          <a:blip r:embed="rId5">
            <a:extLst>
              <a:ext uri="{28A0092B-C50C-407E-A947-70E740481C1C}">
                <a14:useLocalDpi xmlns:a14="http://schemas.microsoft.com/office/drawing/2010/main" val="0"/>
              </a:ext>
            </a:extLst>
          </a:blip>
          <a:srcRect b="26159"/>
          <a:stretch/>
        </p:blipFill>
        <p:spPr>
          <a:xfrm>
            <a:off x="1920719" y="5513664"/>
            <a:ext cx="1604567" cy="544746"/>
          </a:xfrm>
          <a:prstGeom prst="rect">
            <a:avLst/>
          </a:prstGeom>
        </p:spPr>
      </p:pic>
      <p:pic>
        <p:nvPicPr>
          <p:cNvPr id="8" name="Picture 7" descr="Screen Shot 2019-11-10 at 8.25.11 A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38348" y="8392481"/>
            <a:ext cx="4374099" cy="414785"/>
          </a:xfrm>
          <a:prstGeom prst="rect">
            <a:avLst/>
          </a:prstGeom>
        </p:spPr>
      </p:pic>
      <p:sp>
        <p:nvSpPr>
          <p:cNvPr id="9" name="TextBox 8"/>
          <p:cNvSpPr txBox="1"/>
          <p:nvPr/>
        </p:nvSpPr>
        <p:spPr>
          <a:xfrm>
            <a:off x="451596" y="6470605"/>
            <a:ext cx="5579835" cy="646331"/>
          </a:xfrm>
          <a:prstGeom prst="rect">
            <a:avLst/>
          </a:prstGeom>
          <a:noFill/>
        </p:spPr>
        <p:txBody>
          <a:bodyPr wrap="square" rtlCol="0">
            <a:spAutoFit/>
          </a:bodyPr>
          <a:lstStyle/>
          <a:p>
            <a:r>
              <a:rPr lang="en-US" sz="1200" i="1" dirty="0" smtClean="0">
                <a:latin typeface="Arial"/>
                <a:cs typeface="Arial"/>
              </a:rPr>
              <a:t>Comment </a:t>
            </a:r>
            <a:r>
              <a:rPr lang="en-US" sz="1200" dirty="0" smtClean="0">
                <a:latin typeface="Arial"/>
                <a:cs typeface="Arial"/>
              </a:rPr>
              <a:t>should have details of what has been modified or inserted into the mouse genome.  For transgenes, the tissue expression should be described. A link can be added.</a:t>
            </a:r>
            <a:endParaRPr lang="en-US" sz="1200" i="1" dirty="0">
              <a:latin typeface="Arial"/>
              <a:cs typeface="Arial"/>
            </a:endParaRPr>
          </a:p>
        </p:txBody>
      </p:sp>
      <p:pic>
        <p:nvPicPr>
          <p:cNvPr id="10" name="Picture 9" descr="Screen Shot 2019-11-10 at 8.29.14 A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92036" y="7088021"/>
            <a:ext cx="2784509" cy="639918"/>
          </a:xfrm>
          <a:prstGeom prst="rect">
            <a:avLst/>
          </a:prstGeom>
        </p:spPr>
      </p:pic>
      <p:sp>
        <p:nvSpPr>
          <p:cNvPr id="11" name="TextBox 10"/>
          <p:cNvSpPr txBox="1"/>
          <p:nvPr/>
        </p:nvSpPr>
        <p:spPr>
          <a:xfrm>
            <a:off x="482809" y="7805372"/>
            <a:ext cx="5579835" cy="461665"/>
          </a:xfrm>
          <a:prstGeom prst="rect">
            <a:avLst/>
          </a:prstGeom>
          <a:noFill/>
        </p:spPr>
        <p:txBody>
          <a:bodyPr wrap="square" rtlCol="0">
            <a:spAutoFit/>
          </a:bodyPr>
          <a:lstStyle/>
          <a:p>
            <a:r>
              <a:rPr lang="en-US" sz="1200" i="1" dirty="0" smtClean="0">
                <a:latin typeface="Arial"/>
                <a:cs typeface="Arial"/>
              </a:rPr>
              <a:t>Record Admin Comment </a:t>
            </a:r>
            <a:r>
              <a:rPr lang="en-US" sz="1200" dirty="0" smtClean="0">
                <a:latin typeface="Arial"/>
                <a:cs typeface="Arial"/>
              </a:rPr>
              <a:t>can be used to save notes regarding the specific mouse record and is viewable only by the administrator.</a:t>
            </a:r>
            <a:endParaRPr lang="en-US" sz="1200" i="1" dirty="0">
              <a:latin typeface="Arial"/>
              <a:cs typeface="Arial"/>
            </a:endParaRPr>
          </a:p>
        </p:txBody>
      </p:sp>
      <p:pic>
        <p:nvPicPr>
          <p:cNvPr id="12" name="Picture 11" descr="Screen Shot 2019-11-10 at 8.29.52 A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46949" y="6963957"/>
            <a:ext cx="1089205" cy="711696"/>
          </a:xfrm>
          <a:prstGeom prst="rect">
            <a:avLst/>
          </a:prstGeom>
        </p:spPr>
      </p:pic>
      <p:sp>
        <p:nvSpPr>
          <p:cNvPr id="13" name="TextBox 12"/>
          <p:cNvSpPr txBox="1"/>
          <p:nvPr/>
        </p:nvSpPr>
        <p:spPr>
          <a:xfrm>
            <a:off x="484909" y="7146654"/>
            <a:ext cx="904288" cy="461665"/>
          </a:xfrm>
          <a:prstGeom prst="rect">
            <a:avLst/>
          </a:prstGeom>
          <a:noFill/>
        </p:spPr>
        <p:txBody>
          <a:bodyPr wrap="square" rtlCol="0">
            <a:spAutoFit/>
          </a:bodyPr>
          <a:lstStyle/>
          <a:p>
            <a:r>
              <a:rPr lang="en-US" sz="1200" dirty="0" smtClean="0">
                <a:latin typeface="Arial"/>
                <a:cs typeface="Arial"/>
              </a:rPr>
              <a:t>Comment edit</a:t>
            </a:r>
            <a:endParaRPr lang="en-US" sz="1200" dirty="0">
              <a:latin typeface="Arial"/>
              <a:cs typeface="Arial"/>
            </a:endParaRPr>
          </a:p>
        </p:txBody>
      </p:sp>
      <p:sp>
        <p:nvSpPr>
          <p:cNvPr id="14" name="TextBox 13"/>
          <p:cNvSpPr txBox="1"/>
          <p:nvPr/>
        </p:nvSpPr>
        <p:spPr>
          <a:xfrm>
            <a:off x="4007146" y="7174414"/>
            <a:ext cx="904288" cy="461665"/>
          </a:xfrm>
          <a:prstGeom prst="rect">
            <a:avLst/>
          </a:prstGeom>
          <a:noFill/>
        </p:spPr>
        <p:txBody>
          <a:bodyPr wrap="square" rtlCol="0">
            <a:spAutoFit/>
          </a:bodyPr>
          <a:lstStyle/>
          <a:p>
            <a:r>
              <a:rPr lang="en-US" sz="1200" dirty="0" smtClean="0">
                <a:latin typeface="Arial"/>
                <a:cs typeface="Arial"/>
              </a:rPr>
              <a:t>Comment</a:t>
            </a:r>
          </a:p>
          <a:p>
            <a:r>
              <a:rPr lang="en-US" sz="1200" dirty="0" smtClean="0">
                <a:latin typeface="Arial"/>
                <a:cs typeface="Arial"/>
              </a:rPr>
              <a:t>Display</a:t>
            </a:r>
            <a:endParaRPr lang="en-US" sz="1200" dirty="0">
              <a:latin typeface="Arial"/>
              <a:cs typeface="Arial"/>
            </a:endParaRPr>
          </a:p>
        </p:txBody>
      </p:sp>
      <p:sp>
        <p:nvSpPr>
          <p:cNvPr id="15" name="Slide Number Placeholder 14"/>
          <p:cNvSpPr>
            <a:spLocks noGrp="1"/>
          </p:cNvSpPr>
          <p:nvPr>
            <p:ph type="sldNum" sz="quarter" idx="12"/>
          </p:nvPr>
        </p:nvSpPr>
        <p:spPr/>
        <p:txBody>
          <a:bodyPr/>
          <a:lstStyle/>
          <a:p>
            <a:fld id="{3DD43DA2-42DD-004E-A025-7C5DA7054A1F}" type="slidenum">
              <a:rPr lang="en-US" smtClean="0"/>
              <a:t>5</a:t>
            </a:fld>
            <a:endParaRPr lang="en-US"/>
          </a:p>
        </p:txBody>
      </p:sp>
    </p:spTree>
    <p:extLst>
      <p:ext uri="{BB962C8B-B14F-4D97-AF65-F5344CB8AC3E}">
        <p14:creationId xmlns:p14="http://schemas.microsoft.com/office/powerpoint/2010/main" val="49876447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799" y="222300"/>
            <a:ext cx="5995517" cy="276999"/>
          </a:xfrm>
          <a:prstGeom prst="rect">
            <a:avLst/>
          </a:prstGeom>
          <a:noFill/>
        </p:spPr>
        <p:txBody>
          <a:bodyPr wrap="square" rtlCol="0">
            <a:spAutoFit/>
          </a:bodyPr>
          <a:lstStyle/>
          <a:p>
            <a:r>
              <a:rPr lang="en-US" sz="1200" b="1" dirty="0" smtClean="0">
                <a:latin typeface="Arial"/>
                <a:cs typeface="Arial"/>
              </a:rPr>
              <a:t>Data Upload: </a:t>
            </a:r>
            <a:r>
              <a:rPr lang="en-US" sz="1200" dirty="0" smtClean="0">
                <a:latin typeface="Arial"/>
                <a:cs typeface="Arial"/>
              </a:rPr>
              <a:t>Editing Import, Purchase and Transfer spreadsheets </a:t>
            </a:r>
          </a:p>
        </p:txBody>
      </p:sp>
      <p:sp>
        <p:nvSpPr>
          <p:cNvPr id="5" name="TextBox 4"/>
          <p:cNvSpPr txBox="1"/>
          <p:nvPr/>
        </p:nvSpPr>
        <p:spPr>
          <a:xfrm>
            <a:off x="203168" y="3377862"/>
            <a:ext cx="192631" cy="523220"/>
          </a:xfrm>
          <a:prstGeom prst="rect">
            <a:avLst/>
          </a:prstGeom>
          <a:noFill/>
        </p:spPr>
        <p:txBody>
          <a:bodyPr wrap="none" rtlCol="0">
            <a:spAutoFit/>
          </a:bodyPr>
          <a:lstStyle/>
          <a:p>
            <a:endParaRPr lang="en-US" sz="1200" dirty="0">
              <a:latin typeface="Arial"/>
              <a:cs typeface="Arial"/>
            </a:endParaRPr>
          </a:p>
          <a:p>
            <a:r>
              <a:rPr lang="en-US" sz="1200" dirty="0" smtClean="0"/>
              <a:t>      </a:t>
            </a:r>
            <a:r>
              <a:rPr lang="en-US" sz="1600" dirty="0" smtClean="0">
                <a:latin typeface="Arial"/>
                <a:cs typeface="Arial"/>
              </a:rPr>
              <a:t>   </a:t>
            </a:r>
            <a:endParaRPr lang="en-US" sz="1600" dirty="0">
              <a:latin typeface="Arial"/>
              <a:cs typeface="Arial"/>
            </a:endParaRPr>
          </a:p>
        </p:txBody>
      </p:sp>
      <p:sp>
        <p:nvSpPr>
          <p:cNvPr id="7" name="TextBox 6"/>
          <p:cNvSpPr txBox="1"/>
          <p:nvPr/>
        </p:nvSpPr>
        <p:spPr>
          <a:xfrm>
            <a:off x="388333" y="480925"/>
            <a:ext cx="6042595" cy="3416319"/>
          </a:xfrm>
          <a:prstGeom prst="rect">
            <a:avLst/>
          </a:prstGeom>
          <a:noFill/>
        </p:spPr>
        <p:txBody>
          <a:bodyPr wrap="square" rtlCol="0">
            <a:spAutoFit/>
          </a:bodyPr>
          <a:lstStyle/>
          <a:p>
            <a:r>
              <a:rPr lang="en-US" sz="1200" dirty="0" smtClean="0">
                <a:latin typeface="Arial"/>
                <a:cs typeface="Arial"/>
              </a:rPr>
              <a:t>Data can be batch processed using csv files uploaded through the web app.  The csv files are processed by the java file ImportHandler.java which can be modified to match your institutions spreadsheet entries. Make sure there are no commas in the spreadsheet, it will error during upload.</a:t>
            </a:r>
          </a:p>
          <a:p>
            <a:endParaRPr lang="en-US" sz="1200" dirty="0">
              <a:latin typeface="Arial"/>
              <a:cs typeface="Arial"/>
            </a:endParaRPr>
          </a:p>
          <a:p>
            <a:r>
              <a:rPr lang="en-US" sz="1200" dirty="0" smtClean="0">
                <a:latin typeface="Arial"/>
                <a:cs typeface="Arial"/>
              </a:rPr>
              <a:t>For </a:t>
            </a:r>
            <a:r>
              <a:rPr lang="en-US" sz="1200" i="1" dirty="0" smtClean="0">
                <a:latin typeface="Arial"/>
                <a:cs typeface="Arial"/>
              </a:rPr>
              <a:t>Import</a:t>
            </a:r>
            <a:r>
              <a:rPr lang="en-US" sz="1200" dirty="0" smtClean="0">
                <a:latin typeface="Arial"/>
                <a:cs typeface="Arial"/>
              </a:rPr>
              <a:t> upload, the MGI accession number for the mutation needs to be listed in the csv file otherwise the Submit Mice form must be used.</a:t>
            </a:r>
          </a:p>
          <a:p>
            <a:endParaRPr lang="en-US" sz="1200" dirty="0">
              <a:latin typeface="Arial"/>
              <a:cs typeface="Arial"/>
            </a:endParaRPr>
          </a:p>
          <a:p>
            <a:r>
              <a:rPr lang="en-US" sz="1200" dirty="0" smtClean="0">
                <a:latin typeface="Arial"/>
                <a:cs typeface="Arial"/>
              </a:rPr>
              <a:t>For </a:t>
            </a:r>
            <a:r>
              <a:rPr lang="en-US" sz="1200" i="1" dirty="0" smtClean="0">
                <a:latin typeface="Arial"/>
                <a:cs typeface="Arial"/>
              </a:rPr>
              <a:t>Purchase</a:t>
            </a:r>
            <a:r>
              <a:rPr lang="en-US" sz="1200" dirty="0" smtClean="0">
                <a:latin typeface="Arial"/>
                <a:cs typeface="Arial"/>
              </a:rPr>
              <a:t> upload, the web app can find and add MGI accession numbers automatically for Jackson purchases during upload file processing, for all other purchases the MGI ID number needs to be added manually to the csv</a:t>
            </a:r>
            <a:r>
              <a:rPr lang="en-US" sz="1200" dirty="0">
                <a:latin typeface="Arial"/>
                <a:cs typeface="Arial"/>
              </a:rPr>
              <a:t> </a:t>
            </a:r>
            <a:r>
              <a:rPr lang="en-US" sz="1200" dirty="0" smtClean="0">
                <a:latin typeface="Arial"/>
                <a:cs typeface="Arial"/>
              </a:rPr>
              <a:t>file before uploading.</a:t>
            </a:r>
          </a:p>
          <a:p>
            <a:endParaRPr lang="en-US" sz="1200" dirty="0">
              <a:latin typeface="Arial"/>
              <a:cs typeface="Arial"/>
            </a:endParaRPr>
          </a:p>
          <a:p>
            <a:r>
              <a:rPr lang="en-US" sz="1200" dirty="0" smtClean="0">
                <a:latin typeface="Arial"/>
                <a:cs typeface="Arial"/>
              </a:rPr>
              <a:t>For </a:t>
            </a:r>
            <a:r>
              <a:rPr lang="en-US" sz="1200" i="1" dirty="0" smtClean="0">
                <a:latin typeface="Arial"/>
                <a:cs typeface="Arial"/>
              </a:rPr>
              <a:t>Transfer</a:t>
            </a:r>
            <a:r>
              <a:rPr lang="en-US" sz="1200" dirty="0" smtClean="0">
                <a:latin typeface="Arial"/>
                <a:cs typeface="Arial"/>
              </a:rPr>
              <a:t> uploads the csv file needs to have existing </a:t>
            </a:r>
            <a:r>
              <a:rPr lang="en-US" sz="1200" dirty="0">
                <a:latin typeface="Arial"/>
                <a:cs typeface="Arial"/>
              </a:rPr>
              <a:t>mouse record numbers </a:t>
            </a:r>
            <a:r>
              <a:rPr lang="en-US" sz="1200" dirty="0" smtClean="0">
                <a:latin typeface="Arial"/>
                <a:cs typeface="Arial"/>
              </a:rPr>
              <a:t>listed for each transfer.  Mice not in the database need to be added using the Submit Mice form or Purchase/Import Upload.</a:t>
            </a:r>
          </a:p>
          <a:p>
            <a:endParaRPr lang="en-US" sz="1200" dirty="0" smtClean="0">
              <a:latin typeface="Arial"/>
              <a:cs typeface="Arial"/>
            </a:endParaRPr>
          </a:p>
          <a:p>
            <a:r>
              <a:rPr lang="en-US" sz="1200" dirty="0" smtClean="0">
                <a:latin typeface="Arial"/>
                <a:cs typeface="Arial"/>
              </a:rPr>
              <a:t>   </a:t>
            </a:r>
            <a:endParaRPr lang="en-US" sz="1200" dirty="0">
              <a:latin typeface="Arial"/>
              <a:cs typeface="Arial"/>
            </a:endParaRPr>
          </a:p>
        </p:txBody>
      </p:sp>
      <p:pic>
        <p:nvPicPr>
          <p:cNvPr id="2" name="Picture 1" descr="Screen Shot 2019-10-23 at 11.35.51 AM.png"/>
          <p:cNvPicPr>
            <a:picLocks noChangeAspect="1"/>
          </p:cNvPicPr>
          <p:nvPr/>
        </p:nvPicPr>
        <p:blipFill rotWithShape="1">
          <a:blip r:embed="rId2">
            <a:extLst>
              <a:ext uri="{28A0092B-C50C-407E-A947-70E740481C1C}">
                <a14:useLocalDpi xmlns:a14="http://schemas.microsoft.com/office/drawing/2010/main" val="0"/>
              </a:ext>
            </a:extLst>
          </a:blip>
          <a:srcRect b="22341"/>
          <a:stretch/>
        </p:blipFill>
        <p:spPr>
          <a:xfrm>
            <a:off x="212049" y="3553157"/>
            <a:ext cx="6452733" cy="1577133"/>
          </a:xfrm>
          <a:prstGeom prst="rect">
            <a:avLst/>
          </a:prstGeom>
        </p:spPr>
      </p:pic>
      <p:pic>
        <p:nvPicPr>
          <p:cNvPr id="3" name="Picture 2" descr="Screen Shot 2019-10-23 at 9.29.2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108" y="5399125"/>
            <a:ext cx="6476599" cy="3395753"/>
          </a:xfrm>
          <a:prstGeom prst="rect">
            <a:avLst/>
          </a:prstGeom>
        </p:spPr>
      </p:pic>
      <p:sp>
        <p:nvSpPr>
          <p:cNvPr id="8" name="Oval 7"/>
          <p:cNvSpPr/>
          <p:nvPr/>
        </p:nvSpPr>
        <p:spPr>
          <a:xfrm>
            <a:off x="506831" y="4197836"/>
            <a:ext cx="847477" cy="160830"/>
          </a:xfrm>
          <a:prstGeom prst="ellipse">
            <a:avLst/>
          </a:prstGeom>
          <a:noFill/>
          <a:ln w="28575" cmpd="sng">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406369" y="5170045"/>
            <a:ext cx="1724751" cy="276999"/>
          </a:xfrm>
          <a:prstGeom prst="rect">
            <a:avLst/>
          </a:prstGeom>
          <a:noFill/>
          <a:ln>
            <a:solidFill>
              <a:srgbClr val="595959"/>
            </a:solidFill>
          </a:ln>
        </p:spPr>
        <p:txBody>
          <a:bodyPr wrap="none" rtlCol="0">
            <a:spAutoFit/>
          </a:bodyPr>
          <a:lstStyle/>
          <a:p>
            <a:r>
              <a:rPr lang="en-US" sz="1200" dirty="0" smtClean="0">
                <a:solidFill>
                  <a:srgbClr val="595959"/>
                </a:solidFill>
                <a:latin typeface="Arial"/>
                <a:cs typeface="Arial"/>
              </a:rPr>
              <a:t>Upload new data page</a:t>
            </a:r>
            <a:endParaRPr lang="en-US" sz="1200" dirty="0">
              <a:solidFill>
                <a:srgbClr val="595959"/>
              </a:solidFill>
              <a:latin typeface="Arial"/>
              <a:cs typeface="Arial"/>
            </a:endParaRPr>
          </a:p>
        </p:txBody>
      </p:sp>
      <p:sp>
        <p:nvSpPr>
          <p:cNvPr id="6" name="Slide Number Placeholder 5"/>
          <p:cNvSpPr>
            <a:spLocks noGrp="1"/>
          </p:cNvSpPr>
          <p:nvPr>
            <p:ph type="sldNum" sz="quarter" idx="12"/>
          </p:nvPr>
        </p:nvSpPr>
        <p:spPr/>
        <p:txBody>
          <a:bodyPr/>
          <a:lstStyle/>
          <a:p>
            <a:fld id="{3DD43DA2-42DD-004E-A025-7C5DA7054A1F}" type="slidenum">
              <a:rPr lang="en-US" smtClean="0"/>
              <a:t>6</a:t>
            </a:fld>
            <a:endParaRPr lang="en-US"/>
          </a:p>
        </p:txBody>
      </p:sp>
    </p:spTree>
    <p:extLst>
      <p:ext uri="{BB962C8B-B14F-4D97-AF65-F5344CB8AC3E}">
        <p14:creationId xmlns:p14="http://schemas.microsoft.com/office/powerpoint/2010/main" val="142589140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799" y="222300"/>
            <a:ext cx="5995517" cy="646331"/>
          </a:xfrm>
          <a:prstGeom prst="rect">
            <a:avLst/>
          </a:prstGeom>
          <a:noFill/>
        </p:spPr>
        <p:txBody>
          <a:bodyPr wrap="square" rtlCol="0">
            <a:spAutoFit/>
          </a:bodyPr>
          <a:lstStyle/>
          <a:p>
            <a:r>
              <a:rPr lang="en-US" sz="1200" b="1" dirty="0" smtClean="0">
                <a:latin typeface="Arial"/>
                <a:cs typeface="Arial"/>
              </a:rPr>
              <a:t>Reports: </a:t>
            </a:r>
            <a:r>
              <a:rPr lang="en-US" sz="1200" dirty="0">
                <a:latin typeface="Arial"/>
                <a:cs typeface="Arial"/>
              </a:rPr>
              <a:t>S</a:t>
            </a:r>
            <a:r>
              <a:rPr lang="en-US" sz="1200" dirty="0" smtClean="0">
                <a:latin typeface="Arial"/>
                <a:cs typeface="Arial"/>
              </a:rPr>
              <a:t>preadsheets are available for download to keep track of user requests and edits from data upload batches. There are also download lists </a:t>
            </a:r>
            <a:r>
              <a:rPr lang="en-US" sz="1200" smtClean="0">
                <a:latin typeface="Arial"/>
                <a:cs typeface="Arial"/>
              </a:rPr>
              <a:t>for current </a:t>
            </a:r>
            <a:r>
              <a:rPr lang="en-US" sz="1200" dirty="0" smtClean="0">
                <a:latin typeface="Arial"/>
                <a:cs typeface="Arial"/>
              </a:rPr>
              <a:t>holders and </a:t>
            </a:r>
            <a:r>
              <a:rPr lang="en-US" sz="1200" smtClean="0">
                <a:latin typeface="Arial"/>
                <a:cs typeface="Arial"/>
              </a:rPr>
              <a:t>mouse records. </a:t>
            </a:r>
            <a:endParaRPr lang="en-US" sz="1200" dirty="0" smtClean="0">
              <a:latin typeface="Arial"/>
              <a:cs typeface="Arial"/>
            </a:endParaRPr>
          </a:p>
        </p:txBody>
      </p:sp>
      <p:sp>
        <p:nvSpPr>
          <p:cNvPr id="5" name="TextBox 4"/>
          <p:cNvSpPr txBox="1"/>
          <p:nvPr/>
        </p:nvSpPr>
        <p:spPr>
          <a:xfrm>
            <a:off x="203168" y="3377862"/>
            <a:ext cx="192631" cy="523220"/>
          </a:xfrm>
          <a:prstGeom prst="rect">
            <a:avLst/>
          </a:prstGeom>
          <a:noFill/>
        </p:spPr>
        <p:txBody>
          <a:bodyPr wrap="none" rtlCol="0">
            <a:spAutoFit/>
          </a:bodyPr>
          <a:lstStyle/>
          <a:p>
            <a:endParaRPr lang="en-US" sz="1200" dirty="0">
              <a:latin typeface="Arial"/>
              <a:cs typeface="Arial"/>
            </a:endParaRPr>
          </a:p>
          <a:p>
            <a:r>
              <a:rPr lang="en-US" sz="1200" dirty="0" smtClean="0"/>
              <a:t>      </a:t>
            </a:r>
            <a:r>
              <a:rPr lang="en-US" sz="1600" dirty="0" smtClean="0">
                <a:latin typeface="Arial"/>
                <a:cs typeface="Arial"/>
              </a:rPr>
              <a:t>   </a:t>
            </a:r>
            <a:endParaRPr lang="en-US" sz="1600" dirty="0">
              <a:latin typeface="Arial"/>
              <a:cs typeface="Arial"/>
            </a:endParaRPr>
          </a:p>
        </p:txBody>
      </p:sp>
      <p:pic>
        <p:nvPicPr>
          <p:cNvPr id="6" name="Picture 5" descr="Screen Shot 2019-11-10 at 1.24.2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010" y="914120"/>
            <a:ext cx="5933306" cy="988027"/>
          </a:xfrm>
          <a:prstGeom prst="rect">
            <a:avLst/>
          </a:prstGeom>
        </p:spPr>
      </p:pic>
      <p:pic>
        <p:nvPicPr>
          <p:cNvPr id="7" name="Picture 6" descr="Screen Shot 2019-11-10 at 1.25.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010" y="2841572"/>
            <a:ext cx="5933306" cy="1283500"/>
          </a:xfrm>
          <a:prstGeom prst="rect">
            <a:avLst/>
          </a:prstGeom>
        </p:spPr>
      </p:pic>
      <p:sp>
        <p:nvSpPr>
          <p:cNvPr id="11" name="TextBox 10"/>
          <p:cNvSpPr txBox="1"/>
          <p:nvPr/>
        </p:nvSpPr>
        <p:spPr>
          <a:xfrm>
            <a:off x="458010" y="2094934"/>
            <a:ext cx="5836152" cy="646331"/>
          </a:xfrm>
          <a:prstGeom prst="rect">
            <a:avLst/>
          </a:prstGeom>
          <a:noFill/>
        </p:spPr>
        <p:txBody>
          <a:bodyPr wrap="square" rtlCol="0">
            <a:spAutoFit/>
          </a:bodyPr>
          <a:lstStyle/>
          <a:p>
            <a:r>
              <a:rPr lang="en-US" sz="1200" dirty="0" smtClean="0">
                <a:latin typeface="Arial"/>
                <a:cs typeface="Arial"/>
              </a:rPr>
              <a:t>Spreadsheets are available for lists of holders and mouse records with holders.</a:t>
            </a:r>
          </a:p>
          <a:p>
            <a:r>
              <a:rPr lang="en-US" sz="1200" dirty="0" smtClean="0">
                <a:latin typeface="Arial"/>
                <a:cs typeface="Arial"/>
              </a:rPr>
              <a:t>Mice that no longer have holders listed are automatically deleted from the user view, but are still available for the administrator to see under Edit Records tab.</a:t>
            </a:r>
            <a:endParaRPr lang="en-US" sz="1200" dirty="0">
              <a:latin typeface="Arial"/>
              <a:cs typeface="Arial"/>
            </a:endParaRPr>
          </a:p>
        </p:txBody>
      </p:sp>
      <p:pic>
        <p:nvPicPr>
          <p:cNvPr id="12" name="Picture 11" descr="Screen Shot 2019-11-11 at 7.29.02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010" y="4603915"/>
            <a:ext cx="5933306" cy="2723159"/>
          </a:xfrm>
          <a:prstGeom prst="rect">
            <a:avLst/>
          </a:prstGeom>
        </p:spPr>
      </p:pic>
      <p:sp>
        <p:nvSpPr>
          <p:cNvPr id="13" name="Oval 12"/>
          <p:cNvSpPr/>
          <p:nvPr/>
        </p:nvSpPr>
        <p:spPr>
          <a:xfrm>
            <a:off x="492706" y="5260338"/>
            <a:ext cx="700896" cy="264209"/>
          </a:xfrm>
          <a:prstGeom prst="ellipse">
            <a:avLst/>
          </a:prstGeom>
          <a:noFill/>
          <a:ln w="28575" cmpd="sng">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492706" y="4125072"/>
            <a:ext cx="5836152" cy="461665"/>
          </a:xfrm>
          <a:prstGeom prst="rect">
            <a:avLst/>
          </a:prstGeom>
          <a:noFill/>
        </p:spPr>
        <p:txBody>
          <a:bodyPr wrap="square" rtlCol="0">
            <a:spAutoFit/>
          </a:bodyPr>
          <a:lstStyle/>
          <a:p>
            <a:r>
              <a:rPr lang="en-US" sz="1200" b="1" dirty="0" smtClean="0">
                <a:latin typeface="Arial"/>
                <a:cs typeface="Arial"/>
              </a:rPr>
              <a:t>Notes: </a:t>
            </a:r>
            <a:r>
              <a:rPr lang="en-US" sz="1200" dirty="0" smtClean="0">
                <a:latin typeface="Arial"/>
                <a:cs typeface="Arial"/>
              </a:rPr>
              <a:t>Administrator can create notes detailing functions of the database which are not viewable by users.</a:t>
            </a:r>
          </a:p>
        </p:txBody>
      </p:sp>
      <p:sp>
        <p:nvSpPr>
          <p:cNvPr id="15" name="TextBox 14"/>
          <p:cNvSpPr txBox="1"/>
          <p:nvPr/>
        </p:nvSpPr>
        <p:spPr>
          <a:xfrm>
            <a:off x="492706" y="7261568"/>
            <a:ext cx="5836152" cy="646331"/>
          </a:xfrm>
          <a:prstGeom prst="rect">
            <a:avLst/>
          </a:prstGeom>
          <a:noFill/>
        </p:spPr>
        <p:txBody>
          <a:bodyPr wrap="square" rtlCol="0">
            <a:spAutoFit/>
          </a:bodyPr>
          <a:lstStyle/>
          <a:p>
            <a:r>
              <a:rPr lang="en-US" sz="1200" b="1" dirty="0" smtClean="0">
                <a:latin typeface="Arial"/>
                <a:cs typeface="Arial"/>
              </a:rPr>
              <a:t>Options: </a:t>
            </a:r>
            <a:r>
              <a:rPr lang="en-US" sz="1200" dirty="0" smtClean="0">
                <a:latin typeface="Arial"/>
                <a:cs typeface="Arial"/>
              </a:rPr>
              <a:t>Administrator can change the homepage text boxes under Manage settings.  Email templates are for the administrator to send to users under the categories in the red box.</a:t>
            </a:r>
          </a:p>
        </p:txBody>
      </p:sp>
      <p:pic>
        <p:nvPicPr>
          <p:cNvPr id="18" name="Picture 17" descr="Screen Shot 2019-11-11 at 7.35.50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3740" y="7857512"/>
            <a:ext cx="4434366" cy="1064247"/>
          </a:xfrm>
          <a:prstGeom prst="rect">
            <a:avLst/>
          </a:prstGeom>
        </p:spPr>
      </p:pic>
      <p:pic>
        <p:nvPicPr>
          <p:cNvPr id="16" name="Picture 15" descr="Screen Shot 2019-11-11 at 7.39.13 A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54289" y="8147851"/>
            <a:ext cx="1121901" cy="735039"/>
          </a:xfrm>
          <a:prstGeom prst="rect">
            <a:avLst/>
          </a:prstGeom>
        </p:spPr>
      </p:pic>
      <p:sp>
        <p:nvSpPr>
          <p:cNvPr id="20" name="Rectangle 19"/>
          <p:cNvSpPr/>
          <p:nvPr/>
        </p:nvSpPr>
        <p:spPr>
          <a:xfrm>
            <a:off x="5054288" y="8147851"/>
            <a:ext cx="1121902" cy="760028"/>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178741" y="8570329"/>
            <a:ext cx="1075899" cy="215407"/>
          </a:xfrm>
          <a:prstGeom prst="ellipse">
            <a:avLst/>
          </a:prstGeom>
          <a:noFill/>
          <a:ln w="127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Slide Number Placeholder 21"/>
          <p:cNvSpPr>
            <a:spLocks noGrp="1"/>
          </p:cNvSpPr>
          <p:nvPr>
            <p:ph type="sldNum" sz="quarter" idx="12"/>
          </p:nvPr>
        </p:nvSpPr>
        <p:spPr/>
        <p:txBody>
          <a:bodyPr/>
          <a:lstStyle/>
          <a:p>
            <a:fld id="{3DD43DA2-42DD-004E-A025-7C5DA7054A1F}" type="slidenum">
              <a:rPr lang="en-US" smtClean="0"/>
              <a:t>7</a:t>
            </a:fld>
            <a:endParaRPr lang="en-US"/>
          </a:p>
        </p:txBody>
      </p:sp>
    </p:spTree>
    <p:extLst>
      <p:ext uri="{BB962C8B-B14F-4D97-AF65-F5344CB8AC3E}">
        <p14:creationId xmlns:p14="http://schemas.microsoft.com/office/powerpoint/2010/main" val="227880304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38324</TotalTime>
  <Words>1163</Words>
  <Application>Microsoft Macintosh PowerPoint</Application>
  <PresentationFormat>On-screen Show (4:3)</PresentationFormat>
  <Paragraphs>100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UCSF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Estelle Wall</dc:creator>
  <cp:lastModifiedBy>Estelle Wall</cp:lastModifiedBy>
  <cp:revision>136</cp:revision>
  <dcterms:created xsi:type="dcterms:W3CDTF">2019-10-06T15:29:23Z</dcterms:created>
  <dcterms:modified xsi:type="dcterms:W3CDTF">2020-02-13T22:06:52Z</dcterms:modified>
</cp:coreProperties>
</file>