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4" d="100"/>
          <a:sy n="64" d="100"/>
        </p:scale>
        <p:origin x="140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06143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1918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5505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1181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/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75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57245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28978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21188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811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43059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76346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9653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9928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FCACA53F-D68C-4365-9473-69BDD89E71A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84971256"/>
              </p:ext>
            </p:extLst>
          </p:nvPr>
        </p:nvGraphicFramePr>
        <p:xfrm>
          <a:off x="829128" y="1122602"/>
          <a:ext cx="2184400" cy="2560320"/>
        </p:xfrm>
        <a:graphic>
          <a:graphicData uri="http://schemas.openxmlformats.org/drawingml/2006/table">
            <a:tbl>
              <a:tblPr/>
              <a:tblGrid>
                <a:gridCol w="546100">
                  <a:extLst>
                    <a:ext uri="{9D8B030D-6E8A-4147-A177-3AD203B41FA5}">
                      <a16:colId xmlns:a16="http://schemas.microsoft.com/office/drawing/2014/main" val="953689981"/>
                    </a:ext>
                  </a:extLst>
                </a:gridCol>
                <a:gridCol w="546100">
                  <a:extLst>
                    <a:ext uri="{9D8B030D-6E8A-4147-A177-3AD203B41FA5}">
                      <a16:colId xmlns:a16="http://schemas.microsoft.com/office/drawing/2014/main" val="2617997531"/>
                    </a:ext>
                  </a:extLst>
                </a:gridCol>
                <a:gridCol w="546100">
                  <a:extLst>
                    <a:ext uri="{9D8B030D-6E8A-4147-A177-3AD203B41FA5}">
                      <a16:colId xmlns:a16="http://schemas.microsoft.com/office/drawing/2014/main" val="3641745448"/>
                    </a:ext>
                  </a:extLst>
                </a:gridCol>
                <a:gridCol w="546100">
                  <a:extLst>
                    <a:ext uri="{9D8B030D-6E8A-4147-A177-3AD203B41FA5}">
                      <a16:colId xmlns:a16="http://schemas.microsoft.com/office/drawing/2014/main" val="1509492085"/>
                    </a:ext>
                  </a:extLst>
                </a:gridCol>
              </a:tblGrid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DEDE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5B9B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30240605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Cage No.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3722871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P1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139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91963978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108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2461380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1879094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270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41773291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99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11636220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42241614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220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11602385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P2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630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30448373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69736239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P3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404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97162454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53056949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Totals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2320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53425954"/>
                  </a:ext>
                </a:extLst>
              </a:tr>
            </a:tbl>
          </a:graphicData>
        </a:graphic>
      </p:graphicFrame>
      <p:sp>
        <p:nvSpPr>
          <p:cNvPr id="10" name="Rectangle 9">
            <a:extLst>
              <a:ext uri="{FF2B5EF4-FFF2-40B4-BE49-F238E27FC236}">
                <a16:creationId xmlns:a16="http://schemas.microsoft.com/office/drawing/2014/main" id="{E6B616AE-8590-48B2-884F-E91E4D8D82FA}"/>
              </a:ext>
            </a:extLst>
          </p:cNvPr>
          <p:cNvSpPr/>
          <p:nvPr/>
        </p:nvSpPr>
        <p:spPr>
          <a:xfrm>
            <a:off x="736042" y="643815"/>
            <a:ext cx="6925686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100" b="1" dirty="0">
                <a:solidFill>
                  <a:srgbClr val="000000"/>
                </a:solidFill>
              </a:rPr>
              <a:t>Table S2: Results from screening Single G</a:t>
            </a:r>
            <a:r>
              <a:rPr lang="en-US" sz="1100" b="1" baseline="-25000" dirty="0">
                <a:solidFill>
                  <a:srgbClr val="000000"/>
                </a:solidFill>
              </a:rPr>
              <a:t>0</a:t>
            </a:r>
            <a:r>
              <a:rPr lang="en-US" sz="1100" b="1" dirty="0">
                <a:solidFill>
                  <a:srgbClr val="000000"/>
                </a:solidFill>
              </a:rPr>
              <a:t> male families (1,2,3 </a:t>
            </a:r>
            <a:r>
              <a:rPr lang="en-US" sz="1100" b="1" dirty="0" err="1">
                <a:solidFill>
                  <a:srgbClr val="000000"/>
                </a:solidFill>
              </a:rPr>
              <a:t>etc</a:t>
            </a:r>
            <a:r>
              <a:rPr lang="en-US" sz="1100" b="1" dirty="0">
                <a:solidFill>
                  <a:srgbClr val="000000"/>
                </a:solidFill>
              </a:rPr>
              <a:t>) and Pools (PX) of G</a:t>
            </a:r>
            <a:r>
              <a:rPr lang="en-US" sz="1100" b="1" baseline="-25000" dirty="0">
                <a:solidFill>
                  <a:srgbClr val="000000"/>
                </a:solidFill>
              </a:rPr>
              <a:t>0</a:t>
            </a:r>
            <a:r>
              <a:rPr lang="en-US" sz="1100" b="1" dirty="0">
                <a:solidFill>
                  <a:srgbClr val="000000"/>
                </a:solidFill>
              </a:rPr>
              <a:t> females injected as embryos with 200 ng/µL Cas9 and three sgRNAs targeting ECFP  (total 75ng/µL)</a:t>
            </a:r>
            <a:r>
              <a:rPr lang="en-US" sz="11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641950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13170</TotalTime>
  <Words>103</Words>
  <Application>Microsoft Office PowerPoint</Application>
  <PresentationFormat>Custom</PresentationFormat>
  <Paragraphs>57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Vanessa Macias</dc:creator>
  <cp:lastModifiedBy>Macias, Vanessa M</cp:lastModifiedBy>
  <cp:revision>27</cp:revision>
  <cp:lastPrinted>2019-08-02T22:19:39Z</cp:lastPrinted>
  <dcterms:created xsi:type="dcterms:W3CDTF">2019-07-29T21:22:19Z</dcterms:created>
  <dcterms:modified xsi:type="dcterms:W3CDTF">2020-02-09T01:58:34Z</dcterms:modified>
</cp:coreProperties>
</file>