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4" d="100"/>
          <a:sy n="64" d="100"/>
        </p:scale>
        <p:origin x="140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6143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1918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550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1181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/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75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57245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8978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21188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811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43059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76346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9653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1DB3BD-BAB8-44E4-9710-17DBC6BA36C2}" type="datetimeFigureOut">
              <a:rPr lang="en-US" smtClean="0"/>
              <a:t>2/8/2020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33C40C-CD9C-4980-BCC9-E941A88F4B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9928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64663D77-0842-4CB7-8ECF-FA544CA9DF1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68058873"/>
              </p:ext>
            </p:extLst>
          </p:nvPr>
        </p:nvGraphicFramePr>
        <p:xfrm>
          <a:off x="819078" y="578449"/>
          <a:ext cx="7239700" cy="3057045"/>
        </p:xfrm>
        <a:graphic>
          <a:graphicData uri="http://schemas.openxmlformats.org/drawingml/2006/table">
            <a:tbl>
              <a:tblPr/>
              <a:tblGrid>
                <a:gridCol w="537877">
                  <a:extLst>
                    <a:ext uri="{9D8B030D-6E8A-4147-A177-3AD203B41FA5}">
                      <a16:colId xmlns:a16="http://schemas.microsoft.com/office/drawing/2014/main" val="1411060143"/>
                    </a:ext>
                  </a:extLst>
                </a:gridCol>
                <a:gridCol w="537877">
                  <a:extLst>
                    <a:ext uri="{9D8B030D-6E8A-4147-A177-3AD203B41FA5}">
                      <a16:colId xmlns:a16="http://schemas.microsoft.com/office/drawing/2014/main" val="235144841"/>
                    </a:ext>
                  </a:extLst>
                </a:gridCol>
                <a:gridCol w="664618">
                  <a:extLst>
                    <a:ext uri="{9D8B030D-6E8A-4147-A177-3AD203B41FA5}">
                      <a16:colId xmlns:a16="http://schemas.microsoft.com/office/drawing/2014/main" val="1549259649"/>
                    </a:ext>
                  </a:extLst>
                </a:gridCol>
                <a:gridCol w="664618">
                  <a:extLst>
                    <a:ext uri="{9D8B030D-6E8A-4147-A177-3AD203B41FA5}">
                      <a16:colId xmlns:a16="http://schemas.microsoft.com/office/drawing/2014/main" val="752252113"/>
                    </a:ext>
                  </a:extLst>
                </a:gridCol>
                <a:gridCol w="139106">
                  <a:extLst>
                    <a:ext uri="{9D8B030D-6E8A-4147-A177-3AD203B41FA5}">
                      <a16:colId xmlns:a16="http://schemas.microsoft.com/office/drawing/2014/main" val="3382507296"/>
                    </a:ext>
                  </a:extLst>
                </a:gridCol>
                <a:gridCol w="537877">
                  <a:extLst>
                    <a:ext uri="{9D8B030D-6E8A-4147-A177-3AD203B41FA5}">
                      <a16:colId xmlns:a16="http://schemas.microsoft.com/office/drawing/2014/main" val="1441026929"/>
                    </a:ext>
                  </a:extLst>
                </a:gridCol>
                <a:gridCol w="537877">
                  <a:extLst>
                    <a:ext uri="{9D8B030D-6E8A-4147-A177-3AD203B41FA5}">
                      <a16:colId xmlns:a16="http://schemas.microsoft.com/office/drawing/2014/main" val="2836902380"/>
                    </a:ext>
                  </a:extLst>
                </a:gridCol>
                <a:gridCol w="537877">
                  <a:extLst>
                    <a:ext uri="{9D8B030D-6E8A-4147-A177-3AD203B41FA5}">
                      <a16:colId xmlns:a16="http://schemas.microsoft.com/office/drawing/2014/main" val="3718091110"/>
                    </a:ext>
                  </a:extLst>
                </a:gridCol>
                <a:gridCol w="537877">
                  <a:extLst>
                    <a:ext uri="{9D8B030D-6E8A-4147-A177-3AD203B41FA5}">
                      <a16:colId xmlns:a16="http://schemas.microsoft.com/office/drawing/2014/main" val="2018218152"/>
                    </a:ext>
                  </a:extLst>
                </a:gridCol>
                <a:gridCol w="139106">
                  <a:extLst>
                    <a:ext uri="{9D8B030D-6E8A-4147-A177-3AD203B41FA5}">
                      <a16:colId xmlns:a16="http://schemas.microsoft.com/office/drawing/2014/main" val="4164996958"/>
                    </a:ext>
                  </a:extLst>
                </a:gridCol>
                <a:gridCol w="537877">
                  <a:extLst>
                    <a:ext uri="{9D8B030D-6E8A-4147-A177-3AD203B41FA5}">
                      <a16:colId xmlns:a16="http://schemas.microsoft.com/office/drawing/2014/main" val="1760306251"/>
                    </a:ext>
                  </a:extLst>
                </a:gridCol>
                <a:gridCol w="664618">
                  <a:extLst>
                    <a:ext uri="{9D8B030D-6E8A-4147-A177-3AD203B41FA5}">
                      <a16:colId xmlns:a16="http://schemas.microsoft.com/office/drawing/2014/main" val="1268972641"/>
                    </a:ext>
                  </a:extLst>
                </a:gridCol>
                <a:gridCol w="664618">
                  <a:extLst>
                    <a:ext uri="{9D8B030D-6E8A-4147-A177-3AD203B41FA5}">
                      <a16:colId xmlns:a16="http://schemas.microsoft.com/office/drawing/2014/main" val="286831414"/>
                    </a:ext>
                  </a:extLst>
                </a:gridCol>
                <a:gridCol w="537877">
                  <a:extLst>
                    <a:ext uri="{9D8B030D-6E8A-4147-A177-3AD203B41FA5}">
                      <a16:colId xmlns:a16="http://schemas.microsoft.com/office/drawing/2014/main" val="2939121471"/>
                    </a:ext>
                  </a:extLst>
                </a:gridCol>
              </a:tblGrid>
              <a:tr h="388620">
                <a:tc gridSpan="14"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Table S1: Results from screening Single G</a:t>
                      </a:r>
                      <a:r>
                        <a:rPr lang="en-US" sz="1100" b="1" i="0" u="none" strike="noStrike" baseline="-25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male families (1,2,3 </a:t>
                      </a:r>
                      <a:r>
                        <a:rPr lang="en-US" sz="11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etc</a:t>
                      </a: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) and Pools (PX) of G</a:t>
                      </a:r>
                      <a:r>
                        <a:rPr lang="en-US" sz="1100" b="1" i="0" u="none" strike="noStrike" baseline="-25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females injected as embryos with 200 ng/µL Cas9 and three sgRNAs targeting ECFP (300ng/µL total)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2083490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DEDE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DEDE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DEDE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Cyan+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5B9B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18647946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Cage No.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Cage No.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Cage No.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DsRed-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DsRed+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96061515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135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23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52596352"/>
                  </a:ext>
                </a:extLst>
              </a:tr>
              <a:tr h="23270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  (2.7%)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24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6700225"/>
                  </a:ext>
                </a:extLst>
              </a:tr>
              <a:tr h="23111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  (24%)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42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63416796"/>
                  </a:ext>
                </a:extLst>
              </a:tr>
              <a:tr h="1909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132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48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 (3%)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129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60494413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211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27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302346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195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04508542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29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50242711"/>
                  </a:ext>
                </a:extLst>
              </a:tr>
              <a:tr h="18488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P1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  (1.5%)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52 (11.2%)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63 (13.5%)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216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44358731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8000455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P2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890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P3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410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6436639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All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32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83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3570552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22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660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Totals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52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88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5519</a:t>
                      </a:r>
                    </a:p>
                  </a:txBody>
                  <a:tcPr marL="7620" marR="7620" marT="762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46143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41950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13173</TotalTime>
  <Words>243</Words>
  <Application>Microsoft Office PowerPoint</Application>
  <PresentationFormat>Custom</PresentationFormat>
  <Paragraphs>169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Vanessa Macias</dc:creator>
  <cp:lastModifiedBy>Macias, Vanessa M</cp:lastModifiedBy>
  <cp:revision>27</cp:revision>
  <cp:lastPrinted>2019-08-02T22:19:39Z</cp:lastPrinted>
  <dcterms:created xsi:type="dcterms:W3CDTF">2019-07-29T21:22:19Z</dcterms:created>
  <dcterms:modified xsi:type="dcterms:W3CDTF">2020-02-09T01:58:18Z</dcterms:modified>
</cp:coreProperties>
</file>