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10058400" cy="7772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140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4380" y="1272011"/>
            <a:ext cx="8549640" cy="2705947"/>
          </a:xfrm>
        </p:spPr>
        <p:txBody>
          <a:bodyPr anchor="b"/>
          <a:lstStyle>
            <a:lvl1pPr algn="ctr"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57300" y="4082310"/>
            <a:ext cx="7543800" cy="1876530"/>
          </a:xfrm>
        </p:spPr>
        <p:txBody>
          <a:bodyPr/>
          <a:lstStyle>
            <a:lvl1pPr marL="0" indent="0" algn="ctr">
              <a:buNone/>
              <a:defRPr sz="2640"/>
            </a:lvl1pPr>
            <a:lvl2pPr marL="502920" indent="0" algn="ctr">
              <a:buNone/>
              <a:defRPr sz="2200"/>
            </a:lvl2pPr>
            <a:lvl3pPr marL="1005840" indent="0" algn="ctr">
              <a:buNone/>
              <a:defRPr sz="1980"/>
            </a:lvl3pPr>
            <a:lvl4pPr marL="1508760" indent="0" algn="ctr">
              <a:buNone/>
              <a:defRPr sz="1760"/>
            </a:lvl4pPr>
            <a:lvl5pPr marL="2011680" indent="0" algn="ctr">
              <a:buNone/>
              <a:defRPr sz="1760"/>
            </a:lvl5pPr>
            <a:lvl6pPr marL="2514600" indent="0" algn="ctr">
              <a:buNone/>
              <a:defRPr sz="1760"/>
            </a:lvl6pPr>
            <a:lvl7pPr marL="3017520" indent="0" algn="ctr">
              <a:buNone/>
              <a:defRPr sz="1760"/>
            </a:lvl7pPr>
            <a:lvl8pPr marL="3520440" indent="0" algn="ctr">
              <a:buNone/>
              <a:defRPr sz="1760"/>
            </a:lvl8pPr>
            <a:lvl9pPr marL="4023360" indent="0" algn="ctr">
              <a:buNone/>
              <a:defRPr sz="17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B3BD-BAB8-44E4-9710-17DBC6BA36C2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40C-CD9C-4980-BCC9-E941A88F4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614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B3BD-BAB8-44E4-9710-17DBC6BA36C2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40C-CD9C-4980-BCC9-E941A88F4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191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98043" y="413808"/>
            <a:ext cx="2168843" cy="65867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1515" y="413808"/>
            <a:ext cx="6380798" cy="65867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B3BD-BAB8-44E4-9710-17DBC6BA36C2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40C-CD9C-4980-BCC9-E941A88F4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4550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B3BD-BAB8-44E4-9710-17DBC6BA36C2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40C-CD9C-4980-BCC9-E941A88F4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181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6277" y="1937705"/>
            <a:ext cx="8675370" cy="3233102"/>
          </a:xfrm>
        </p:spPr>
        <p:txBody>
          <a:bodyPr anchor="b"/>
          <a:lstStyle>
            <a:lvl1pPr>
              <a:defRPr sz="6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6277" y="5201393"/>
            <a:ext cx="8675370" cy="1700212"/>
          </a:xfrm>
        </p:spPr>
        <p:txBody>
          <a:bodyPr/>
          <a:lstStyle>
            <a:lvl1pPr marL="0" indent="0">
              <a:buNone/>
              <a:defRPr sz="2640">
                <a:solidFill>
                  <a:schemeClr val="tx1"/>
                </a:solidFill>
              </a:defRPr>
            </a:lvl1pPr>
            <a:lvl2pPr marL="50292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005840" indent="0">
              <a:buNone/>
              <a:defRPr sz="1980">
                <a:solidFill>
                  <a:schemeClr val="tx1">
                    <a:tint val="75000"/>
                  </a:schemeClr>
                </a:solidFill>
              </a:defRPr>
            </a:lvl3pPr>
            <a:lvl4pPr marL="15087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4pPr>
            <a:lvl5pPr marL="201168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5pPr>
            <a:lvl6pPr marL="251460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6pPr>
            <a:lvl7pPr marL="301752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7pPr>
            <a:lvl8pPr marL="352044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8pPr>
            <a:lvl9pPr marL="4023360" indent="0">
              <a:buNone/>
              <a:defRPr sz="17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B3BD-BAB8-44E4-9710-17DBC6BA36C2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40C-CD9C-4980-BCC9-E941A88F4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5724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151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2065" y="2069042"/>
            <a:ext cx="4274820" cy="49315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B3BD-BAB8-44E4-9710-17DBC6BA36C2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40C-CD9C-4980-BCC9-E941A88F4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8978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413810"/>
            <a:ext cx="8675370" cy="150230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2826" y="1905318"/>
            <a:ext cx="4255174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2826" y="2839085"/>
            <a:ext cx="4255174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2066" y="1905318"/>
            <a:ext cx="4276130" cy="933767"/>
          </a:xfrm>
        </p:spPr>
        <p:txBody>
          <a:bodyPr anchor="b"/>
          <a:lstStyle>
            <a:lvl1pPr marL="0" indent="0">
              <a:buNone/>
              <a:defRPr sz="2640" b="1"/>
            </a:lvl1pPr>
            <a:lvl2pPr marL="502920" indent="0">
              <a:buNone/>
              <a:defRPr sz="2200" b="1"/>
            </a:lvl2pPr>
            <a:lvl3pPr marL="1005840" indent="0">
              <a:buNone/>
              <a:defRPr sz="1980" b="1"/>
            </a:lvl3pPr>
            <a:lvl4pPr marL="1508760" indent="0">
              <a:buNone/>
              <a:defRPr sz="1760" b="1"/>
            </a:lvl4pPr>
            <a:lvl5pPr marL="2011680" indent="0">
              <a:buNone/>
              <a:defRPr sz="1760" b="1"/>
            </a:lvl5pPr>
            <a:lvl6pPr marL="2514600" indent="0">
              <a:buNone/>
              <a:defRPr sz="1760" b="1"/>
            </a:lvl6pPr>
            <a:lvl7pPr marL="3017520" indent="0">
              <a:buNone/>
              <a:defRPr sz="1760" b="1"/>
            </a:lvl7pPr>
            <a:lvl8pPr marL="3520440" indent="0">
              <a:buNone/>
              <a:defRPr sz="1760" b="1"/>
            </a:lvl8pPr>
            <a:lvl9pPr marL="4023360" indent="0">
              <a:buNone/>
              <a:defRPr sz="17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2066" y="2839085"/>
            <a:ext cx="4276130" cy="417586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B3BD-BAB8-44E4-9710-17DBC6BA36C2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40C-CD9C-4980-BCC9-E941A88F4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118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B3BD-BAB8-44E4-9710-17DBC6BA36C2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40C-CD9C-4980-BCC9-E941A88F4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81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B3BD-BAB8-44E4-9710-17DBC6BA36C2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40C-CD9C-4980-BCC9-E941A88F4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305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76130" y="1119083"/>
            <a:ext cx="5092065" cy="5523442"/>
          </a:xfrm>
        </p:spPr>
        <p:txBody>
          <a:bodyPr/>
          <a:lstStyle>
            <a:lvl1pPr>
              <a:defRPr sz="3520"/>
            </a:lvl1pPr>
            <a:lvl2pPr>
              <a:defRPr sz="3080"/>
            </a:lvl2pPr>
            <a:lvl3pPr>
              <a:defRPr sz="264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B3BD-BAB8-44E4-9710-17DBC6BA36C2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40C-CD9C-4980-BCC9-E941A88F4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6346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2825" y="518160"/>
            <a:ext cx="3244096" cy="1813560"/>
          </a:xfrm>
        </p:spPr>
        <p:txBody>
          <a:bodyPr anchor="b"/>
          <a:lstStyle>
            <a:lvl1pPr>
              <a:defRPr sz="35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76130" y="1119083"/>
            <a:ext cx="5092065" cy="5523442"/>
          </a:xfrm>
        </p:spPr>
        <p:txBody>
          <a:bodyPr anchor="t"/>
          <a:lstStyle>
            <a:lvl1pPr marL="0" indent="0">
              <a:buNone/>
              <a:defRPr sz="3520"/>
            </a:lvl1pPr>
            <a:lvl2pPr marL="502920" indent="0">
              <a:buNone/>
              <a:defRPr sz="3080"/>
            </a:lvl2pPr>
            <a:lvl3pPr marL="1005840" indent="0">
              <a:buNone/>
              <a:defRPr sz="2640"/>
            </a:lvl3pPr>
            <a:lvl4pPr marL="1508760" indent="0">
              <a:buNone/>
              <a:defRPr sz="2200"/>
            </a:lvl4pPr>
            <a:lvl5pPr marL="2011680" indent="0">
              <a:buNone/>
              <a:defRPr sz="2200"/>
            </a:lvl5pPr>
            <a:lvl6pPr marL="2514600" indent="0">
              <a:buNone/>
              <a:defRPr sz="2200"/>
            </a:lvl6pPr>
            <a:lvl7pPr marL="3017520" indent="0">
              <a:buNone/>
              <a:defRPr sz="2200"/>
            </a:lvl7pPr>
            <a:lvl8pPr marL="3520440" indent="0">
              <a:buNone/>
              <a:defRPr sz="2200"/>
            </a:lvl8pPr>
            <a:lvl9pPr marL="4023360" indent="0">
              <a:buNone/>
              <a:defRPr sz="22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2825" y="2331720"/>
            <a:ext cx="3244096" cy="4319800"/>
          </a:xfrm>
        </p:spPr>
        <p:txBody>
          <a:bodyPr/>
          <a:lstStyle>
            <a:lvl1pPr marL="0" indent="0">
              <a:buNone/>
              <a:defRPr sz="1760"/>
            </a:lvl1pPr>
            <a:lvl2pPr marL="502920" indent="0">
              <a:buNone/>
              <a:defRPr sz="1540"/>
            </a:lvl2pPr>
            <a:lvl3pPr marL="1005840" indent="0">
              <a:buNone/>
              <a:defRPr sz="1320"/>
            </a:lvl3pPr>
            <a:lvl4pPr marL="1508760" indent="0">
              <a:buNone/>
              <a:defRPr sz="1100"/>
            </a:lvl4pPr>
            <a:lvl5pPr marL="2011680" indent="0">
              <a:buNone/>
              <a:defRPr sz="1100"/>
            </a:lvl5pPr>
            <a:lvl6pPr marL="2514600" indent="0">
              <a:buNone/>
              <a:defRPr sz="1100"/>
            </a:lvl6pPr>
            <a:lvl7pPr marL="3017520" indent="0">
              <a:buNone/>
              <a:defRPr sz="1100"/>
            </a:lvl7pPr>
            <a:lvl8pPr marL="3520440" indent="0">
              <a:buNone/>
              <a:defRPr sz="1100"/>
            </a:lvl8pPr>
            <a:lvl9pPr marL="4023360" indent="0">
              <a:buNone/>
              <a:defRPr sz="11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DB3BD-BAB8-44E4-9710-17DBC6BA36C2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33C40C-CD9C-4980-BCC9-E941A88F4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89653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1515" y="413810"/>
            <a:ext cx="8675370" cy="15023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1515" y="2069042"/>
            <a:ext cx="8675370" cy="49315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151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1DB3BD-BAB8-44E4-9710-17DBC6BA36C2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1845" y="7203865"/>
            <a:ext cx="339471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03745" y="7203865"/>
            <a:ext cx="2263140" cy="41380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33C40C-CD9C-4980-BCC9-E941A88F4B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992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5840" rtl="0" eaLnBrk="1" latinLnBrk="0" hangingPunct="1">
        <a:lnSpc>
          <a:spcPct val="90000"/>
        </a:lnSpc>
        <a:spcBef>
          <a:spcPct val="0"/>
        </a:spcBef>
        <a:buNone/>
        <a:defRPr sz="48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460" indent="-251460" algn="l" defTabSz="1005840" rtl="0" eaLnBrk="1" latinLnBrk="0" hangingPunct="1">
        <a:lnSpc>
          <a:spcPct val="90000"/>
        </a:lnSpc>
        <a:spcBef>
          <a:spcPts val="1100"/>
        </a:spcBef>
        <a:buFont typeface="Arial" panose="020B0604020202020204" pitchFamily="34" charset="0"/>
        <a:buChar char="•"/>
        <a:defRPr sz="3080" kern="1200">
          <a:solidFill>
            <a:schemeClr val="tx1"/>
          </a:solidFill>
          <a:latin typeface="+mn-lt"/>
          <a:ea typeface="+mn-ea"/>
          <a:cs typeface="+mn-cs"/>
        </a:defRPr>
      </a:lvl1pPr>
      <a:lvl2pPr marL="7543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640" kern="1200">
          <a:solidFill>
            <a:schemeClr val="tx1"/>
          </a:solidFill>
          <a:latin typeface="+mn-lt"/>
          <a:ea typeface="+mn-ea"/>
          <a:cs typeface="+mn-cs"/>
        </a:defRPr>
      </a:lvl2pPr>
      <a:lvl3pPr marL="12573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7602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26314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76606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26898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77190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274820" indent="-251460" algn="l" defTabSz="1005840" rtl="0" eaLnBrk="1" latinLnBrk="0" hangingPunct="1">
        <a:lnSpc>
          <a:spcPct val="90000"/>
        </a:lnSpc>
        <a:spcBef>
          <a:spcPts val="550"/>
        </a:spcBef>
        <a:buFont typeface="Arial" panose="020B0604020202020204" pitchFamily="34" charset="0"/>
        <a:buChar char="•"/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3pPr>
      <a:lvl4pPr marL="15087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4pPr>
      <a:lvl5pPr marL="201168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6pPr>
      <a:lvl7pPr marL="301752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7pPr>
      <a:lvl8pPr marL="352044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8pPr>
      <a:lvl9pPr marL="4023360" algn="l" defTabSz="1005840" rtl="0" eaLnBrk="1" latinLnBrk="0" hangingPunct="1">
        <a:defRPr sz="198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4663D77-0842-4CB7-8ECF-FA544CA9DF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8058873"/>
              </p:ext>
            </p:extLst>
          </p:nvPr>
        </p:nvGraphicFramePr>
        <p:xfrm>
          <a:off x="819078" y="578449"/>
          <a:ext cx="7239700" cy="3057045"/>
        </p:xfrm>
        <a:graphic>
          <a:graphicData uri="http://schemas.openxmlformats.org/drawingml/2006/table">
            <a:tbl>
              <a:tblPr/>
              <a:tblGrid>
                <a:gridCol w="537877">
                  <a:extLst>
                    <a:ext uri="{9D8B030D-6E8A-4147-A177-3AD203B41FA5}">
                      <a16:colId xmlns:a16="http://schemas.microsoft.com/office/drawing/2014/main" val="1411060143"/>
                    </a:ext>
                  </a:extLst>
                </a:gridCol>
                <a:gridCol w="537877">
                  <a:extLst>
                    <a:ext uri="{9D8B030D-6E8A-4147-A177-3AD203B41FA5}">
                      <a16:colId xmlns:a16="http://schemas.microsoft.com/office/drawing/2014/main" val="235144841"/>
                    </a:ext>
                  </a:extLst>
                </a:gridCol>
                <a:gridCol w="664618">
                  <a:extLst>
                    <a:ext uri="{9D8B030D-6E8A-4147-A177-3AD203B41FA5}">
                      <a16:colId xmlns:a16="http://schemas.microsoft.com/office/drawing/2014/main" val="1549259649"/>
                    </a:ext>
                  </a:extLst>
                </a:gridCol>
                <a:gridCol w="664618">
                  <a:extLst>
                    <a:ext uri="{9D8B030D-6E8A-4147-A177-3AD203B41FA5}">
                      <a16:colId xmlns:a16="http://schemas.microsoft.com/office/drawing/2014/main" val="752252113"/>
                    </a:ext>
                  </a:extLst>
                </a:gridCol>
                <a:gridCol w="139106">
                  <a:extLst>
                    <a:ext uri="{9D8B030D-6E8A-4147-A177-3AD203B41FA5}">
                      <a16:colId xmlns:a16="http://schemas.microsoft.com/office/drawing/2014/main" val="3382507296"/>
                    </a:ext>
                  </a:extLst>
                </a:gridCol>
                <a:gridCol w="537877">
                  <a:extLst>
                    <a:ext uri="{9D8B030D-6E8A-4147-A177-3AD203B41FA5}">
                      <a16:colId xmlns:a16="http://schemas.microsoft.com/office/drawing/2014/main" val="1441026929"/>
                    </a:ext>
                  </a:extLst>
                </a:gridCol>
                <a:gridCol w="537877">
                  <a:extLst>
                    <a:ext uri="{9D8B030D-6E8A-4147-A177-3AD203B41FA5}">
                      <a16:colId xmlns:a16="http://schemas.microsoft.com/office/drawing/2014/main" val="2836902380"/>
                    </a:ext>
                  </a:extLst>
                </a:gridCol>
                <a:gridCol w="537877">
                  <a:extLst>
                    <a:ext uri="{9D8B030D-6E8A-4147-A177-3AD203B41FA5}">
                      <a16:colId xmlns:a16="http://schemas.microsoft.com/office/drawing/2014/main" val="3718091110"/>
                    </a:ext>
                  </a:extLst>
                </a:gridCol>
                <a:gridCol w="537877">
                  <a:extLst>
                    <a:ext uri="{9D8B030D-6E8A-4147-A177-3AD203B41FA5}">
                      <a16:colId xmlns:a16="http://schemas.microsoft.com/office/drawing/2014/main" val="2018218152"/>
                    </a:ext>
                  </a:extLst>
                </a:gridCol>
                <a:gridCol w="139106">
                  <a:extLst>
                    <a:ext uri="{9D8B030D-6E8A-4147-A177-3AD203B41FA5}">
                      <a16:colId xmlns:a16="http://schemas.microsoft.com/office/drawing/2014/main" val="4164996958"/>
                    </a:ext>
                  </a:extLst>
                </a:gridCol>
                <a:gridCol w="537877">
                  <a:extLst>
                    <a:ext uri="{9D8B030D-6E8A-4147-A177-3AD203B41FA5}">
                      <a16:colId xmlns:a16="http://schemas.microsoft.com/office/drawing/2014/main" val="1760306251"/>
                    </a:ext>
                  </a:extLst>
                </a:gridCol>
                <a:gridCol w="664618">
                  <a:extLst>
                    <a:ext uri="{9D8B030D-6E8A-4147-A177-3AD203B41FA5}">
                      <a16:colId xmlns:a16="http://schemas.microsoft.com/office/drawing/2014/main" val="1268972641"/>
                    </a:ext>
                  </a:extLst>
                </a:gridCol>
                <a:gridCol w="664618">
                  <a:extLst>
                    <a:ext uri="{9D8B030D-6E8A-4147-A177-3AD203B41FA5}">
                      <a16:colId xmlns:a16="http://schemas.microsoft.com/office/drawing/2014/main" val="286831414"/>
                    </a:ext>
                  </a:extLst>
                </a:gridCol>
                <a:gridCol w="537877">
                  <a:extLst>
                    <a:ext uri="{9D8B030D-6E8A-4147-A177-3AD203B41FA5}">
                      <a16:colId xmlns:a16="http://schemas.microsoft.com/office/drawing/2014/main" val="2939121471"/>
                    </a:ext>
                  </a:extLst>
                </a:gridCol>
              </a:tblGrid>
              <a:tr h="388620">
                <a:tc gridSpan="14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Table S1: Results from screening Single G</a:t>
                      </a:r>
                      <a:r>
                        <a:rPr lang="en-US" sz="11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male families (1,2,3 </a:t>
                      </a:r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etc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) and Pools (PX) of G</a:t>
                      </a:r>
                      <a:r>
                        <a:rPr lang="en-US" sz="1100" b="1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females injected as embryos with 200 ng/µL Cas9 and three sgRNAs targeting ECFP (300ng/µL total)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083490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Cyan-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Cyan-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Cyan+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Cyan-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Cyan-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Cyan+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Cyan-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Cyan-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Cyan+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9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864794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Cage No.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DsRed-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DsRed+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DsRed+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Cage No.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DsRed-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DsRed+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DsRed+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Cage No.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DsRed-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DsRed+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DsRed+</a:t>
                      </a:r>
                    </a:p>
                  </a:txBody>
                  <a:tcPr marL="7620" marR="7620" marT="762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B08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606151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135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2596352"/>
                  </a:ext>
                </a:extLst>
              </a:tr>
              <a:tr h="23270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 (2.7%)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6700225"/>
                  </a:ext>
                </a:extLst>
              </a:tr>
              <a:tr h="23111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  (24%)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3416796"/>
                  </a:ext>
                </a:extLst>
              </a:tr>
              <a:tr h="19091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132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(3%)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129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049441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211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02346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195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450854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0242711"/>
                  </a:ext>
                </a:extLst>
              </a:tr>
              <a:tr h="184889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 (1.5%)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 (11.2%)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 (13.5%)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216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435873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000455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890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P3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643663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All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3570552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660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Totals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5519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46143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1950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13173</TotalTime>
  <Words>243</Words>
  <Application>Microsoft Office PowerPoint</Application>
  <PresentationFormat>Custom</PresentationFormat>
  <Paragraphs>169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Vanessa Macias</dc:creator>
  <cp:lastModifiedBy>Macias, Vanessa M</cp:lastModifiedBy>
  <cp:revision>27</cp:revision>
  <cp:lastPrinted>2019-08-02T22:19:39Z</cp:lastPrinted>
  <dcterms:created xsi:type="dcterms:W3CDTF">2019-07-29T21:22:19Z</dcterms:created>
  <dcterms:modified xsi:type="dcterms:W3CDTF">2020-02-09T01:58:18Z</dcterms:modified>
</cp:coreProperties>
</file>