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4" d="100"/>
          <a:sy n="64" d="100"/>
        </p:scale>
        <p:origin x="140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06143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1918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5505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1181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/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75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57245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28978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21188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811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43059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76346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9653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9928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D9B3AB9A-D51C-4E1D-9E21-3EDF51EAA85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11964867"/>
              </p:ext>
            </p:extLst>
          </p:nvPr>
        </p:nvGraphicFramePr>
        <p:xfrm>
          <a:off x="617067" y="622998"/>
          <a:ext cx="8275725" cy="1661160"/>
        </p:xfrm>
        <a:graphic>
          <a:graphicData uri="http://schemas.openxmlformats.org/drawingml/2006/table">
            <a:tbl>
              <a:tblPr/>
              <a:tblGrid>
                <a:gridCol w="1400536">
                  <a:extLst>
                    <a:ext uri="{9D8B030D-6E8A-4147-A177-3AD203B41FA5}">
                      <a16:colId xmlns:a16="http://schemas.microsoft.com/office/drawing/2014/main" val="3078421227"/>
                    </a:ext>
                  </a:extLst>
                </a:gridCol>
                <a:gridCol w="1260482">
                  <a:extLst>
                    <a:ext uri="{9D8B030D-6E8A-4147-A177-3AD203B41FA5}">
                      <a16:colId xmlns:a16="http://schemas.microsoft.com/office/drawing/2014/main" val="1517971842"/>
                    </a:ext>
                  </a:extLst>
                </a:gridCol>
                <a:gridCol w="843180">
                  <a:extLst>
                    <a:ext uri="{9D8B030D-6E8A-4147-A177-3AD203B41FA5}">
                      <a16:colId xmlns:a16="http://schemas.microsoft.com/office/drawing/2014/main" val="3926608271"/>
                    </a:ext>
                  </a:extLst>
                </a:gridCol>
                <a:gridCol w="1100421">
                  <a:extLst>
                    <a:ext uri="{9D8B030D-6E8A-4147-A177-3AD203B41FA5}">
                      <a16:colId xmlns:a16="http://schemas.microsoft.com/office/drawing/2014/main" val="2800714133"/>
                    </a:ext>
                  </a:extLst>
                </a:gridCol>
                <a:gridCol w="957509">
                  <a:extLst>
                    <a:ext uri="{9D8B030D-6E8A-4147-A177-3AD203B41FA5}">
                      <a16:colId xmlns:a16="http://schemas.microsoft.com/office/drawing/2014/main" val="3138038952"/>
                    </a:ext>
                  </a:extLst>
                </a:gridCol>
                <a:gridCol w="1354804">
                  <a:extLst>
                    <a:ext uri="{9D8B030D-6E8A-4147-A177-3AD203B41FA5}">
                      <a16:colId xmlns:a16="http://schemas.microsoft.com/office/drawing/2014/main" val="2269743486"/>
                    </a:ext>
                  </a:extLst>
                </a:gridCol>
                <a:gridCol w="1358793">
                  <a:extLst>
                    <a:ext uri="{9D8B030D-6E8A-4147-A177-3AD203B41FA5}">
                      <a16:colId xmlns:a16="http://schemas.microsoft.com/office/drawing/2014/main" val="148455385"/>
                    </a:ext>
                  </a:extLst>
                </a:gridCol>
              </a:tblGrid>
              <a:tr h="122671">
                <a:tc gridSpan="7">
                  <a:txBody>
                    <a:bodyPr/>
                    <a:lstStyle/>
                    <a:p>
                      <a:pPr algn="l" fontAlgn="b"/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89396333"/>
                  </a:ext>
                </a:extLst>
              </a:tr>
              <a:tr h="18288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Injection Components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No.  G</a:t>
                      </a:r>
                      <a:r>
                        <a:rPr lang="en-US" sz="1100" b="1" i="0" u="none" strike="noStrike" baseline="-250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Injected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No. </a:t>
                      </a:r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Hatched       </a:t>
                      </a: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(% of injected)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No. Adults      (% of injected)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 G1 Larvae Screened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</a:t>
                      </a:r>
                      <a:r>
                        <a:rPr lang="en-US" sz="1100" b="1" i="0" u="none" strike="noStrike" baseline="-25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with visible mutation of ECFP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81994695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Cas9 moiety (conc.)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 sgRNA conc.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57762582"/>
                  </a:ext>
                </a:extLst>
              </a:tr>
              <a:tr h="388620">
                <a:tc>
                  <a:txBody>
                    <a:bodyPr/>
                    <a:lstStyle/>
                    <a:p>
                      <a:pPr algn="ctr" fontAlgn="ctr"/>
                      <a:r>
                        <a:rPr lang="fr-FR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Plasmid</a:t>
                      </a:r>
                      <a:r>
                        <a:rPr lang="fr-F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: Hsp70-Cas9</a:t>
                      </a:r>
                      <a:br>
                        <a:rPr lang="fr-F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</a:br>
                      <a:r>
                        <a:rPr lang="fr-F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(500 </a:t>
                      </a:r>
                      <a:r>
                        <a:rPr lang="fr-FR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ng</a:t>
                      </a:r>
                      <a:r>
                        <a:rPr lang="fr-F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/µL)</a:t>
                      </a:r>
                      <a:r>
                        <a:rPr lang="fr-FR" sz="1100" b="0" i="0" u="none" strike="noStrike" baseline="30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  <a:endParaRPr lang="fr-FR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75 ng/µL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566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132 (23%)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76 (13%)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7906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40198165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mRNA (100 ng/µL)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75 ng/µL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188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 (13%)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 (5.3%)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1168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65476773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mRNA (500 ng/µL)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75 ng/µL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168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43 (26%)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 (10%)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1356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6993203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Protein (200 ng/µL)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75 ng/µL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309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64 (21%)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23 (7%)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2320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 (0.13%)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859799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Protein (200 ng/µL)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300 ng/µL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382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106 (28%)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65 (17%)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5646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140 (2.5%)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41309419"/>
                  </a:ext>
                </a:extLst>
              </a:tr>
            </a:tbl>
          </a:graphicData>
        </a:graphic>
      </p:graphicFrame>
      <p:sp>
        <p:nvSpPr>
          <p:cNvPr id="7" name="Rectangle 6">
            <a:extLst>
              <a:ext uri="{FF2B5EF4-FFF2-40B4-BE49-F238E27FC236}">
                <a16:creationId xmlns:a16="http://schemas.microsoft.com/office/drawing/2014/main" id="{7F3BD9CA-2E01-41A4-B7FB-869A6763481F}"/>
              </a:ext>
            </a:extLst>
          </p:cNvPr>
          <p:cNvSpPr/>
          <p:nvPr/>
        </p:nvSpPr>
        <p:spPr>
          <a:xfrm>
            <a:off x="526632" y="509042"/>
            <a:ext cx="7915589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en-US" sz="1100" b="1" dirty="0">
                <a:solidFill>
                  <a:srgbClr val="000000"/>
                </a:solidFill>
              </a:rPr>
              <a:t>Table S3: Summary of Injection components used for G</a:t>
            </a:r>
            <a:r>
              <a:rPr lang="en-US" sz="1100" b="1" baseline="-25000" dirty="0">
                <a:solidFill>
                  <a:srgbClr val="000000"/>
                </a:solidFill>
              </a:rPr>
              <a:t>0</a:t>
            </a:r>
            <a:r>
              <a:rPr lang="en-US" sz="1100" b="1" dirty="0">
                <a:solidFill>
                  <a:srgbClr val="000000"/>
                </a:solidFill>
              </a:rPr>
              <a:t> embryo injections and resulting gene-editing detected in G</a:t>
            </a:r>
            <a:r>
              <a:rPr lang="en-US" sz="1100" b="1" baseline="-25000" dirty="0">
                <a:solidFill>
                  <a:srgbClr val="000000"/>
                </a:solidFill>
              </a:rPr>
              <a:t>1</a:t>
            </a:r>
            <a:r>
              <a:rPr lang="en-US" sz="1100" b="1" dirty="0">
                <a:solidFill>
                  <a:srgbClr val="000000"/>
                </a:solidFill>
              </a:rPr>
              <a:t> 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B0B120A-78E0-46DD-98A8-67D80899F756}"/>
              </a:ext>
            </a:extLst>
          </p:cNvPr>
          <p:cNvSpPr/>
          <p:nvPr/>
        </p:nvSpPr>
        <p:spPr>
          <a:xfrm>
            <a:off x="617067" y="2398114"/>
            <a:ext cx="8275724" cy="4788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04800" marR="0" indent="-304800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</a:pP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1. </a:t>
            </a:r>
            <a:r>
              <a:rPr lang="en-US" sz="1200" dirty="0" err="1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Gokcezade</a:t>
            </a: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, J., G. </a:t>
            </a:r>
            <a:r>
              <a:rPr lang="en-US" sz="1200" dirty="0" err="1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Sienski</a:t>
            </a: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, and P. </a:t>
            </a:r>
            <a:r>
              <a:rPr lang="en-US" sz="1200" dirty="0" err="1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Duchek</a:t>
            </a:r>
            <a:r>
              <a:rPr lang="en-US" sz="1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, 2014 Efficient CRISPR/Cas9 Plasmids for Rapid and Versatile Genome Editing in Drosophila. G3 4: 2279–2282.</a:t>
            </a:r>
            <a:endParaRPr lang="en-US" sz="12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11913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13172</TotalTime>
  <Words>212</Words>
  <Application>Microsoft Office PowerPoint</Application>
  <PresentationFormat>Custom</PresentationFormat>
  <Paragraphs>45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Vanessa Macias</dc:creator>
  <cp:lastModifiedBy>Macias, Vanessa M</cp:lastModifiedBy>
  <cp:revision>27</cp:revision>
  <cp:lastPrinted>2019-08-02T22:19:39Z</cp:lastPrinted>
  <dcterms:created xsi:type="dcterms:W3CDTF">2019-07-29T21:22:19Z</dcterms:created>
  <dcterms:modified xsi:type="dcterms:W3CDTF">2020-02-09T01:58:51Z</dcterms:modified>
</cp:coreProperties>
</file>