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14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614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91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550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18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72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897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18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81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305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634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965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992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F949E29-F671-4BD5-8514-6FB33532E832}"/>
              </a:ext>
            </a:extLst>
          </p:cNvPr>
          <p:cNvSpPr/>
          <p:nvPr/>
        </p:nvSpPr>
        <p:spPr>
          <a:xfrm>
            <a:off x="527323" y="431578"/>
            <a:ext cx="6925686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Table S4: Primers used for current study</a:t>
            </a:r>
            <a:endParaRPr lang="en-US" sz="11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D1A7734-E28D-480E-BC7B-3539D39E3277}"/>
              </a:ext>
            </a:extLst>
          </p:cNvPr>
          <p:cNvSpPr/>
          <p:nvPr/>
        </p:nvSpPr>
        <p:spPr>
          <a:xfrm>
            <a:off x="527323" y="3313857"/>
            <a:ext cx="6925686" cy="20673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6400" marR="0" indent="-4064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	Kistler KE, 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Vosshall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LB, Matthews BJ (2015) Genome Engineering with CRISPR-Cas9 in the Mosquito Aedes aegypti. </a:t>
            </a:r>
            <a:r>
              <a:rPr lang="en-US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Cell Rep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11(1):51–60.</a:t>
            </a:r>
          </a:p>
          <a:p>
            <a:pPr marL="406400" marR="0" indent="-406400">
              <a:lnSpc>
                <a:spcPct val="107000"/>
              </a:lnSpc>
              <a:spcBef>
                <a:spcPts val="0"/>
              </a:spcBef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2. 	Zhang Y, et al. (2014) Comparison of non-canonical PAMs for CRISPR/Cas9-mediated DNA cleavage in human cells. </a:t>
            </a:r>
            <a:r>
              <a:rPr lang="en-US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Sci Rep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4:5405.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6400" marR="0" indent="-4064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3. 	Handler AM, McCombs SD, Fraser MJ, Saul SH (1998) The lepidopteran transposon vector, piggyBac, mediates germ-line transformation in the Mediterranean fruit fly. </a:t>
            </a:r>
            <a:r>
              <a:rPr lang="en-US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 Natl </a:t>
            </a:r>
            <a:r>
              <a:rPr lang="en-US" sz="12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Acad</a:t>
            </a:r>
            <a:r>
              <a:rPr lang="en-US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Sci U S A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95(13):7520–7525.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06400" marR="0" indent="-4064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4. 	Isaacs AT, et al. (2012) Transgenic Anopheles 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stephensi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coexpressing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single-chain antibodies resist Plasmodium falciparum development. </a:t>
            </a:r>
            <a:r>
              <a:rPr lang="en-US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 Natl </a:t>
            </a:r>
            <a:r>
              <a:rPr lang="en-US" sz="1200" i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Acad</a:t>
            </a:r>
            <a:r>
              <a:rPr lang="en-US" sz="1200" i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Sci U S A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109(28):E1922-30.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137A175-CA85-4AF7-A778-6FFB69AC52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3636807"/>
              </p:ext>
            </p:extLst>
          </p:nvPr>
        </p:nvGraphicFramePr>
        <p:xfrm>
          <a:off x="556909" y="750467"/>
          <a:ext cx="6896100" cy="2407920"/>
        </p:xfrm>
        <a:graphic>
          <a:graphicData uri="http://schemas.openxmlformats.org/drawingml/2006/table">
            <a:tbl>
              <a:tblPr/>
              <a:tblGrid>
                <a:gridCol w="1168400">
                  <a:extLst>
                    <a:ext uri="{9D8B030D-6E8A-4147-A177-3AD203B41FA5}">
                      <a16:colId xmlns:a16="http://schemas.microsoft.com/office/drawing/2014/main" val="2616737678"/>
                    </a:ext>
                  </a:extLst>
                </a:gridCol>
                <a:gridCol w="5080000">
                  <a:extLst>
                    <a:ext uri="{9D8B030D-6E8A-4147-A177-3AD203B41FA5}">
                      <a16:colId xmlns:a16="http://schemas.microsoft.com/office/drawing/2014/main" val="367504891"/>
                    </a:ext>
                  </a:extLst>
                </a:gridCol>
                <a:gridCol w="647700">
                  <a:extLst>
                    <a:ext uri="{9D8B030D-6E8A-4147-A177-3AD203B41FA5}">
                      <a16:colId xmlns:a16="http://schemas.microsoft.com/office/drawing/2014/main" val="167221956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Name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Sequence 5'-3'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Reference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4928490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Single guide RNA synthesis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1987283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CRISPR_R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264776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sgGFP1-CRISPR_F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GAAATTAATACGACTCACTATAGGCAAGTTCAGCGTGTCCGGCGGTTTTAGAGCTAGAAATAGC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143902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sgGFP2-CRISPR_F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GAAATTAATACGACTCACTATAGGCGCGCCGAGGTGAAGTTCGAGTTTTAGAGCTAGAAATAGC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12351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sgGFP3-CRISPR_F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GAAATTAATACGACTCACTATAGGCAAGATCCGCCACAACATCGGTTTTAGAGCTAGAAATAGC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1253582"/>
                  </a:ext>
                </a:extLst>
              </a:tr>
              <a:tr h="190500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Modification site PCR characterization</a:t>
                      </a:r>
                    </a:p>
                  </a:txBody>
                  <a:tcPr marL="7620" marR="7620" marT="762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863687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piggyBac5REV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TGACACTTACCGCATTGACA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328421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piggyBac3REV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AAACCTCGATATACAGACCGATAAAAACAC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433442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CFP For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CTTGTACAGCTCGTCCATGC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8297957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3XP3 For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CGCCCGGGGATCTAATTCAA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736232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26.10 For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TCAAACCAATCCAAACGACA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555046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26.10 Rev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CGTGTTCATTTGGAAGCAGA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13668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1191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13171</TotalTime>
  <Words>203</Words>
  <Application>Microsoft Office PowerPoint</Application>
  <PresentationFormat>Custom</PresentationFormat>
  <Paragraphs>40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Macias</dc:creator>
  <cp:lastModifiedBy>Macias, Vanessa M</cp:lastModifiedBy>
  <cp:revision>27</cp:revision>
  <cp:lastPrinted>2019-08-02T22:19:39Z</cp:lastPrinted>
  <dcterms:created xsi:type="dcterms:W3CDTF">2019-07-29T21:22:19Z</dcterms:created>
  <dcterms:modified xsi:type="dcterms:W3CDTF">2020-02-09T01:59:09Z</dcterms:modified>
</cp:coreProperties>
</file>