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301" r:id="rId2"/>
  </p:sldIdLst>
  <p:sldSz cx="6858000" cy="9144000" type="letter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32EB284F-7949-FC44-AED4-8C4F679D9722}">
          <p14:sldIdLst>
            <p14:sldId id="30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7F85FF"/>
    <a:srgbClr val="FC5653"/>
    <a:srgbClr val="FEA0A1"/>
    <a:srgbClr val="FD695A"/>
    <a:srgbClr val="9BADFF"/>
    <a:srgbClr val="495EFF"/>
    <a:srgbClr val="61FF58"/>
    <a:srgbClr val="84FF7D"/>
    <a:srgbClr val="22FF09"/>
    <a:srgbClr val="69CA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041" autoAdjust="0"/>
    <p:restoredTop sz="92517" autoAdjust="0"/>
  </p:normalViewPr>
  <p:slideViewPr>
    <p:cSldViewPr snapToGrid="0" snapToObjects="1">
      <p:cViewPr varScale="1">
        <p:scale>
          <a:sx n="85" d="100"/>
          <a:sy n="85" d="100"/>
        </p:scale>
        <p:origin x="3616" y="1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DD5368F-1C20-2147-933B-25F31BF077BE}" type="datetimeFigureOut">
              <a:rPr lang="en-US" smtClean="0"/>
              <a:t>5/7/20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E157C04-4056-9946-94CB-039BCFF2D2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20229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E157C04-4056-9946-94CB-039BCFF2D2C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14994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9"/>
            <a:ext cx="5829300" cy="196003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47204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55630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275167"/>
            <a:ext cx="1543050" cy="585046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275167"/>
            <a:ext cx="4514850" cy="585046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8484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58804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70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21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32371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1600204"/>
            <a:ext cx="302895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1600204"/>
            <a:ext cx="302895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70301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5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2" y="2046821"/>
            <a:ext cx="3030141" cy="85301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2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72" y="2046821"/>
            <a:ext cx="3031331" cy="85301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72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69858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00794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1916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3" y="364069"/>
            <a:ext cx="2256235" cy="154940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9" y="364071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3" y="1913471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53427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2"/>
            <a:ext cx="4114800" cy="75565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3"/>
            <a:ext cx="4114800" cy="10731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4352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5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5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3"/>
            <a:ext cx="1600200" cy="486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3C0B9A-3E2A-0E41-8BB8-5E95C1D5CE6B}" type="datetimeFigureOut">
              <a:rPr lang="en-US" smtClean="0"/>
              <a:t>5/7/20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3"/>
            <a:ext cx="2171700" cy="486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3"/>
            <a:ext cx="1600200" cy="486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310A2B-6D8E-D24B-88D1-952866348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0740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Box 27"/>
          <p:cNvSpPr txBox="1"/>
          <p:nvPr/>
        </p:nvSpPr>
        <p:spPr>
          <a:xfrm>
            <a:off x="367796" y="7576979"/>
            <a:ext cx="632886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1200" dirty="0"/>
              <a:t>Supplemental </a:t>
            </a:r>
            <a:r>
              <a:rPr lang="en-US" sz="1200"/>
              <a:t>Figure S7. </a:t>
            </a:r>
            <a:r>
              <a:rPr lang="en-US" sz="1200" dirty="0"/>
              <a:t>Multiple sequence alignment for a </a:t>
            </a:r>
            <a:r>
              <a:rPr lang="en-US" sz="1200" dirty="0">
                <a:solidFill>
                  <a:srgbClr val="000000"/>
                </a:solidFill>
                <a:ea typeface="Calibri"/>
                <a:cs typeface="Calibri"/>
              </a:rPr>
              <a:t>RIO2 protein </a:t>
            </a:r>
            <a:r>
              <a:rPr lang="en-US" sz="1200" dirty="0"/>
              <a:t>across grass species, yeast and human using </a:t>
            </a:r>
            <a:r>
              <a:rPr lang="en-US" sz="1200" dirty="0" err="1"/>
              <a:t>Clustal</a:t>
            </a:r>
            <a:r>
              <a:rPr lang="en-US" sz="1200" dirty="0"/>
              <a:t> Omega (v1.2.4). Protein sequences were colored by the </a:t>
            </a:r>
            <a:r>
              <a:rPr lang="en-US" sz="1200" dirty="0" err="1"/>
              <a:t>physico</a:t>
            </a:r>
            <a:r>
              <a:rPr lang="en-US" sz="1200" dirty="0"/>
              <a:t>-chemical properties of amino acid residues as indicated by the color-coding key. Red triangles indicate amino acid substitution between </a:t>
            </a:r>
            <a:r>
              <a:rPr lang="en-US" sz="1200" i="1" dirty="0"/>
              <a:t>Setaria viridis</a:t>
            </a:r>
            <a:r>
              <a:rPr lang="en-US" sz="1200" dirty="0"/>
              <a:t> and </a:t>
            </a:r>
            <a:r>
              <a:rPr lang="en-US" sz="1200" i="1" dirty="0"/>
              <a:t>Setaria italica</a:t>
            </a:r>
            <a:r>
              <a:rPr lang="en-US" sz="1200" dirty="0"/>
              <a:t>. Sequence conservation symbols: “*”, identical; “:” , conserved substitutions; “.”, semi-conserved substitutions. Protein domains are indicated by the color boxes above the sequence. Blue, </a:t>
            </a:r>
            <a:r>
              <a:rPr lang="en-US" sz="1200" dirty="0" err="1"/>
              <a:t>wHTH</a:t>
            </a:r>
            <a:r>
              <a:rPr lang="en-US" sz="1200" dirty="0"/>
              <a:t> (winged helix); red, RIO kinase; yellow, C-terminal extension; green, C-terminal extension not essential but has synthetic lethality with mutations in LTV1, a non-essential ribosome processing factor.</a:t>
            </a:r>
          </a:p>
        </p:txBody>
      </p:sp>
      <p:grpSp>
        <p:nvGrpSpPr>
          <p:cNvPr id="14" name="Group 13"/>
          <p:cNvGrpSpPr/>
          <p:nvPr/>
        </p:nvGrpSpPr>
        <p:grpSpPr>
          <a:xfrm>
            <a:off x="672036" y="68892"/>
            <a:ext cx="3232036" cy="7413438"/>
            <a:chOff x="1452225" y="103066"/>
            <a:chExt cx="3232036" cy="7413438"/>
          </a:xfrm>
        </p:grpSpPr>
        <p:pic>
          <p:nvPicPr>
            <p:cNvPr id="27" name="Picture 26"/>
            <p:cNvPicPr>
              <a:picLocks noChangeAspect="1"/>
            </p:cNvPicPr>
            <p:nvPr/>
          </p:nvPicPr>
          <p:blipFill rotWithShape="1">
            <a:blip r:embed="rId3"/>
            <a:srcRect l="26916"/>
            <a:stretch/>
          </p:blipFill>
          <p:spPr>
            <a:xfrm>
              <a:off x="2704340" y="153865"/>
              <a:ext cx="1979921" cy="7362639"/>
            </a:xfrm>
            <a:prstGeom prst="rect">
              <a:avLst/>
            </a:prstGeom>
          </p:spPr>
        </p:pic>
        <p:grpSp>
          <p:nvGrpSpPr>
            <p:cNvPr id="3" name="Group 2"/>
            <p:cNvGrpSpPr/>
            <p:nvPr/>
          </p:nvGrpSpPr>
          <p:grpSpPr>
            <a:xfrm>
              <a:off x="1452225" y="103066"/>
              <a:ext cx="1329451" cy="516059"/>
              <a:chOff x="2436648" y="103066"/>
              <a:chExt cx="1329451" cy="516059"/>
            </a:xfrm>
          </p:grpSpPr>
          <p:sp>
            <p:nvSpPr>
              <p:cNvPr id="5" name="TextBox 4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6" name="TextBox 5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7" name="TextBox 6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8" name="TextBox 7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9" name="TextBox 8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0" name="TextBox 9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1" name="TextBox 10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2" name="TextBox 11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13" name="TextBox 12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16" name="Group 15"/>
            <p:cNvGrpSpPr/>
            <p:nvPr/>
          </p:nvGrpSpPr>
          <p:grpSpPr>
            <a:xfrm>
              <a:off x="1452225" y="669611"/>
              <a:ext cx="1329451" cy="516059"/>
              <a:chOff x="2436648" y="103066"/>
              <a:chExt cx="1329451" cy="516059"/>
            </a:xfrm>
          </p:grpSpPr>
          <p:sp>
            <p:nvSpPr>
              <p:cNvPr id="17" name="TextBox 16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18" name="TextBox 17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19" name="TextBox 18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20" name="TextBox 19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21" name="TextBox 20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22" name="TextBox 21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23" name="TextBox 22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24" name="TextBox 23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25" name="TextBox 24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>
              <a:off x="1452225" y="1242474"/>
              <a:ext cx="1329451" cy="516059"/>
              <a:chOff x="2436648" y="103066"/>
              <a:chExt cx="1329451" cy="516059"/>
            </a:xfrm>
          </p:grpSpPr>
          <p:sp>
            <p:nvSpPr>
              <p:cNvPr id="29" name="TextBox 2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30" name="TextBox 2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31" name="TextBox 3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32" name="TextBox 3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33" name="TextBox 3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34" name="TextBox 3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35" name="TextBox 3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36" name="TextBox 3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37" name="TextBox 3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38" name="Group 37"/>
            <p:cNvGrpSpPr/>
            <p:nvPr/>
          </p:nvGrpSpPr>
          <p:grpSpPr>
            <a:xfrm>
              <a:off x="1452225" y="1802701"/>
              <a:ext cx="1329451" cy="516059"/>
              <a:chOff x="2436648" y="103066"/>
              <a:chExt cx="1329451" cy="516059"/>
            </a:xfrm>
          </p:grpSpPr>
          <p:sp>
            <p:nvSpPr>
              <p:cNvPr id="39" name="TextBox 3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40" name="TextBox 3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41" name="TextBox 4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42" name="TextBox 4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43" name="TextBox 4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44" name="TextBox 4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45" name="TextBox 4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46" name="TextBox 4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47" name="TextBox 4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48" name="Group 47"/>
            <p:cNvGrpSpPr/>
            <p:nvPr/>
          </p:nvGrpSpPr>
          <p:grpSpPr>
            <a:xfrm>
              <a:off x="1452225" y="2369993"/>
              <a:ext cx="1329451" cy="516059"/>
              <a:chOff x="2436648" y="103066"/>
              <a:chExt cx="1329451" cy="516059"/>
            </a:xfrm>
          </p:grpSpPr>
          <p:sp>
            <p:nvSpPr>
              <p:cNvPr id="49" name="TextBox 4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50" name="TextBox 4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51" name="TextBox 5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52" name="TextBox 5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53" name="TextBox 5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54" name="TextBox 5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55" name="TextBox 5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56" name="TextBox 5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57" name="TextBox 5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58" name="Group 57"/>
            <p:cNvGrpSpPr/>
            <p:nvPr/>
          </p:nvGrpSpPr>
          <p:grpSpPr>
            <a:xfrm>
              <a:off x="1452225" y="2935940"/>
              <a:ext cx="1329451" cy="516059"/>
              <a:chOff x="2436648" y="103066"/>
              <a:chExt cx="1329451" cy="516059"/>
            </a:xfrm>
          </p:grpSpPr>
          <p:sp>
            <p:nvSpPr>
              <p:cNvPr id="59" name="TextBox 5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60" name="TextBox 5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61" name="TextBox 6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62" name="TextBox 6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63" name="TextBox 6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64" name="TextBox 6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65" name="TextBox 6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66" name="TextBox 6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67" name="TextBox 6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68" name="Group 67"/>
            <p:cNvGrpSpPr/>
            <p:nvPr/>
          </p:nvGrpSpPr>
          <p:grpSpPr>
            <a:xfrm>
              <a:off x="1452225" y="3527757"/>
              <a:ext cx="1329451" cy="516059"/>
              <a:chOff x="2436648" y="103066"/>
              <a:chExt cx="1329451" cy="516059"/>
            </a:xfrm>
          </p:grpSpPr>
          <p:sp>
            <p:nvSpPr>
              <p:cNvPr id="69" name="TextBox 6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70" name="TextBox 6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71" name="TextBox 7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72" name="TextBox 7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73" name="TextBox 7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74" name="TextBox 7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75" name="TextBox 7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76" name="TextBox 7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77" name="TextBox 7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78" name="Group 77"/>
            <p:cNvGrpSpPr/>
            <p:nvPr/>
          </p:nvGrpSpPr>
          <p:grpSpPr>
            <a:xfrm>
              <a:off x="1452225" y="4097428"/>
              <a:ext cx="1329451" cy="516059"/>
              <a:chOff x="2436648" y="103066"/>
              <a:chExt cx="1329451" cy="516059"/>
            </a:xfrm>
          </p:grpSpPr>
          <p:sp>
            <p:nvSpPr>
              <p:cNvPr id="79" name="TextBox 7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80" name="TextBox 7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81" name="TextBox 8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82" name="TextBox 8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83" name="TextBox 8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4" name="TextBox 8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5" name="TextBox 8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6" name="TextBox 8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87" name="TextBox 8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88" name="Group 87"/>
            <p:cNvGrpSpPr/>
            <p:nvPr/>
          </p:nvGrpSpPr>
          <p:grpSpPr>
            <a:xfrm>
              <a:off x="1452225" y="4663148"/>
              <a:ext cx="1329451" cy="516059"/>
              <a:chOff x="2436648" y="103066"/>
              <a:chExt cx="1329451" cy="516059"/>
            </a:xfrm>
          </p:grpSpPr>
          <p:sp>
            <p:nvSpPr>
              <p:cNvPr id="89" name="TextBox 8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90" name="TextBox 8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91" name="TextBox 9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92" name="TextBox 9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93" name="TextBox 9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4" name="TextBox 9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5" name="TextBox 9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6" name="TextBox 9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97" name="TextBox 9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98" name="Group 97"/>
            <p:cNvGrpSpPr/>
            <p:nvPr/>
          </p:nvGrpSpPr>
          <p:grpSpPr>
            <a:xfrm>
              <a:off x="1452225" y="5229693"/>
              <a:ext cx="1329451" cy="516059"/>
              <a:chOff x="2436648" y="103066"/>
              <a:chExt cx="1329451" cy="516059"/>
            </a:xfrm>
          </p:grpSpPr>
          <p:sp>
            <p:nvSpPr>
              <p:cNvPr id="99" name="TextBox 9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100" name="TextBox 9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101" name="TextBox 10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102" name="TextBox 10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103" name="TextBox 10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04" name="TextBox 10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05" name="TextBox 10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06" name="TextBox 10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107" name="TextBox 10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108" name="Group 107"/>
            <p:cNvGrpSpPr/>
            <p:nvPr/>
          </p:nvGrpSpPr>
          <p:grpSpPr>
            <a:xfrm>
              <a:off x="1452225" y="5802614"/>
              <a:ext cx="1329451" cy="516059"/>
              <a:chOff x="2436648" y="103066"/>
              <a:chExt cx="1329451" cy="516059"/>
            </a:xfrm>
          </p:grpSpPr>
          <p:sp>
            <p:nvSpPr>
              <p:cNvPr id="109" name="TextBox 10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110" name="TextBox 10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111" name="TextBox 11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112" name="TextBox 11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113" name="TextBox 11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14" name="TextBox 11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15" name="TextBox 11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16" name="TextBox 11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117" name="TextBox 11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118" name="Group 117"/>
            <p:cNvGrpSpPr/>
            <p:nvPr/>
          </p:nvGrpSpPr>
          <p:grpSpPr>
            <a:xfrm>
              <a:off x="1452225" y="6369159"/>
              <a:ext cx="1329451" cy="516059"/>
              <a:chOff x="2436648" y="103066"/>
              <a:chExt cx="1329451" cy="516059"/>
            </a:xfrm>
          </p:grpSpPr>
          <p:sp>
            <p:nvSpPr>
              <p:cNvPr id="119" name="TextBox 11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120" name="TextBox 11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121" name="TextBox 12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122" name="TextBox 12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123" name="TextBox 12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24" name="TextBox 12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25" name="TextBox 12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26" name="TextBox 12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127" name="TextBox 12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  <p:grpSp>
          <p:nvGrpSpPr>
            <p:cNvPr id="128" name="Group 127"/>
            <p:cNvGrpSpPr/>
            <p:nvPr/>
          </p:nvGrpSpPr>
          <p:grpSpPr>
            <a:xfrm>
              <a:off x="1452225" y="6935704"/>
              <a:ext cx="1329451" cy="516059"/>
              <a:chOff x="2436648" y="103066"/>
              <a:chExt cx="1329451" cy="516059"/>
            </a:xfrm>
          </p:grpSpPr>
          <p:sp>
            <p:nvSpPr>
              <p:cNvPr id="129" name="TextBox 128"/>
              <p:cNvSpPr txBox="1"/>
              <p:nvPr/>
            </p:nvSpPr>
            <p:spPr>
              <a:xfrm>
                <a:off x="2436648" y="205804"/>
                <a:ext cx="132945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Brachypodium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distachyon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(Bradi2g57330.1)</a:t>
                </a:r>
              </a:p>
            </p:txBody>
          </p:sp>
          <p:sp>
            <p:nvSpPr>
              <p:cNvPr id="130" name="TextBox 129"/>
              <p:cNvSpPr txBox="1"/>
              <p:nvPr/>
            </p:nvSpPr>
            <p:spPr>
              <a:xfrm>
                <a:off x="2436648" y="257173"/>
                <a:ext cx="1072971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Oryza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sativa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LOC_Os01g66520.1)</a:t>
                </a:r>
              </a:p>
            </p:txBody>
          </p:sp>
          <p:sp>
            <p:nvSpPr>
              <p:cNvPr id="131" name="TextBox 130"/>
              <p:cNvSpPr txBox="1"/>
              <p:nvPr/>
            </p:nvSpPr>
            <p:spPr>
              <a:xfrm>
                <a:off x="2436648" y="411280"/>
                <a:ext cx="114991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Panicum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virgatum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(Pavir.Da00099.1)</a:t>
                </a:r>
              </a:p>
            </p:txBody>
          </p:sp>
          <p:sp>
            <p:nvSpPr>
              <p:cNvPr id="132" name="TextBox 131"/>
              <p:cNvSpPr txBox="1"/>
              <p:nvPr/>
            </p:nvSpPr>
            <p:spPr>
              <a:xfrm>
                <a:off x="2436648" y="46264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viridis (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Sevir.5G413600.1)</a:t>
                </a:r>
              </a:p>
            </p:txBody>
          </p:sp>
          <p:sp>
            <p:nvSpPr>
              <p:cNvPr id="133" name="TextBox 132"/>
              <p:cNvSpPr txBox="1"/>
              <p:nvPr/>
            </p:nvSpPr>
            <p:spPr>
              <a:xfrm>
                <a:off x="2436648" y="514019"/>
                <a:ext cx="106014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Setaria italica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(Seita.5G407900.1)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34" name="TextBox 133"/>
              <p:cNvSpPr txBox="1"/>
              <p:nvPr/>
            </p:nvSpPr>
            <p:spPr>
              <a:xfrm>
                <a:off x="2436648" y="308542"/>
                <a:ext cx="1098619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Zea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mays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cs-CZ" sz="500" dirty="0">
                    <a:solidFill>
                      <a:schemeClr val="bg1">
                        <a:lumMod val="50000"/>
                      </a:schemeClr>
                    </a:solidFill>
                  </a:rPr>
                  <a:t>GRMZM2G472991_T02)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35" name="TextBox 134"/>
              <p:cNvSpPr txBox="1"/>
              <p:nvPr/>
            </p:nvSpPr>
            <p:spPr>
              <a:xfrm>
                <a:off x="2436648" y="359911"/>
                <a:ext cx="1214035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Sorghum bicolor</a:t>
                </a:r>
                <a:r>
                  <a:rPr lang="de-DE" sz="500" dirty="0">
                    <a:solidFill>
                      <a:schemeClr val="bg1">
                        <a:lumMod val="50000"/>
                      </a:schemeClr>
                    </a:solidFill>
                  </a:rPr>
                  <a:t> (</a:t>
                </a:r>
                <a:r>
                  <a:rPr lang="pl-PL" sz="500" dirty="0">
                    <a:solidFill>
                      <a:schemeClr val="bg1">
                        <a:lumMod val="50000"/>
                      </a:schemeClr>
                    </a:solidFill>
                  </a:rPr>
                  <a:t>Sobic.003G382500.2)</a:t>
                </a:r>
                <a:endParaRPr lang="en-US" sz="5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36" name="TextBox 135"/>
              <p:cNvSpPr txBox="1"/>
              <p:nvPr/>
            </p:nvSpPr>
            <p:spPr>
              <a:xfrm>
                <a:off x="2436648" y="103066"/>
                <a:ext cx="1252507" cy="10510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Saccharomyces </a:t>
                </a:r>
                <a:r>
                  <a:rPr lang="en-US" sz="500" i="1" dirty="0" err="1">
                    <a:solidFill>
                      <a:schemeClr val="bg1">
                        <a:lumMod val="50000"/>
                      </a:schemeClr>
                    </a:solidFill>
                  </a:rPr>
                  <a:t>cerevisiae</a:t>
                </a:r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 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(ONH78831.1)</a:t>
                </a:r>
              </a:p>
            </p:txBody>
          </p:sp>
          <p:sp>
            <p:nvSpPr>
              <p:cNvPr id="137" name="TextBox 136"/>
              <p:cNvSpPr txBox="1"/>
              <p:nvPr/>
            </p:nvSpPr>
            <p:spPr>
              <a:xfrm>
                <a:off x="2436648" y="154435"/>
                <a:ext cx="941283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500" i="1" dirty="0">
                    <a:solidFill>
                      <a:schemeClr val="bg1">
                        <a:lumMod val="50000"/>
                      </a:schemeClr>
                    </a:solidFill>
                  </a:rPr>
                  <a:t>Homo sapiens</a:t>
                </a:r>
                <a:r>
                  <a:rPr lang="en-US" sz="500" dirty="0">
                    <a:solidFill>
                      <a:schemeClr val="bg1">
                        <a:lumMod val="50000"/>
                      </a:schemeClr>
                    </a:solidFill>
                  </a:rPr>
                  <a:t>(NP_060813.2)</a:t>
                </a:r>
              </a:p>
            </p:txBody>
          </p:sp>
        </p:grpSp>
      </p:grpSp>
      <p:pic>
        <p:nvPicPr>
          <p:cNvPr id="138" name="Picture 137" descr="Screen Shot 2020-01-28 at 2.18.31 PM.png"/>
          <p:cNvPicPr>
            <a:picLocks noChangeAspect="1"/>
          </p:cNvPicPr>
          <p:nvPr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17756"/>
          <a:stretch/>
        </p:blipFill>
        <p:spPr>
          <a:xfrm>
            <a:off x="3378218" y="6962238"/>
            <a:ext cx="2003970" cy="4553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917597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161127</TotalTime>
  <Words>890</Words>
  <Application>Microsoft Macintosh PowerPoint</Application>
  <PresentationFormat>Letter Paper (8.5x11 in)</PresentationFormat>
  <Paragraphs>119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Fan Lin</dc:creator>
  <cp:lastModifiedBy>Sue Rhee</cp:lastModifiedBy>
  <cp:revision>1274</cp:revision>
  <cp:lastPrinted>2020-01-29T19:46:17Z</cp:lastPrinted>
  <dcterms:created xsi:type="dcterms:W3CDTF">2018-04-05T21:34:21Z</dcterms:created>
  <dcterms:modified xsi:type="dcterms:W3CDTF">2020-05-07T16:34:38Z</dcterms:modified>
</cp:coreProperties>
</file>

<file path=docProps/thumbnail.jpeg>
</file>