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83" r:id="rId2"/>
  </p:sldIdLst>
  <p:sldSz cx="6858000" cy="9144000" type="letter"/>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32EB284F-7949-FC44-AED4-8C4F679D9722}">
          <p14:sldIdLst>
            <p14:sldId id="283"/>
          </p14:sldIdLst>
        </p14:section>
      </p14:sectionLst>
    </p:ex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7F85FF"/>
    <a:srgbClr val="FC5653"/>
    <a:srgbClr val="FEA0A1"/>
    <a:srgbClr val="FD695A"/>
    <a:srgbClr val="9BADFF"/>
    <a:srgbClr val="495EFF"/>
    <a:srgbClr val="61FF58"/>
    <a:srgbClr val="84FF7D"/>
    <a:srgbClr val="22FF09"/>
    <a:srgbClr val="69CA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307" autoAdjust="0"/>
    <p:restoredTop sz="92485" autoAdjust="0"/>
  </p:normalViewPr>
  <p:slideViewPr>
    <p:cSldViewPr snapToGrid="0" snapToObjects="1">
      <p:cViewPr varScale="1">
        <p:scale>
          <a:sx n="141" d="100"/>
          <a:sy n="141" d="100"/>
        </p:scale>
        <p:origin x="232" y="192"/>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Fan:Desktop:predict_causual_genes:causal%20gene%20orthologs:Indepedant_validation_overlap_ortholog.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Fan:Desktop:predict_causual_genes:causal%20gene%20orthologs:Indepedant_validation_overlap_ortholog.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0.17537016514765699"/>
          <c:y val="4.3993231810490703E-2"/>
          <c:w val="0.73316245143424896"/>
          <c:h val="0.70053690484951103"/>
        </c:manualLayout>
      </c:layout>
      <c:barChart>
        <c:barDir val="col"/>
        <c:grouping val="clustered"/>
        <c:varyColors val="0"/>
        <c:ser>
          <c:idx val="0"/>
          <c:order val="0"/>
          <c:tx>
            <c:strRef>
              <c:f>'tax lev number of samples'!$B$7</c:f>
              <c:strCache>
                <c:ptCount val="1"/>
                <c:pt idx="0">
                  <c:v>Arabidopsis</c:v>
                </c:pt>
              </c:strCache>
            </c:strRef>
          </c:tx>
          <c:spPr>
            <a:solidFill>
              <a:srgbClr val="0000FF"/>
            </a:solidFill>
            <a:effectLst/>
          </c:spPr>
          <c:invertIfNegative val="0"/>
          <c:cat>
            <c:strRef>
              <c:f>'tax lev number of samples'!$A$9:$A$11</c:f>
              <c:strCache>
                <c:ptCount val="3"/>
                <c:pt idx="0">
                  <c:v>All orthologs</c:v>
                </c:pt>
                <c:pt idx="1">
                  <c:v>only fine-grained orthologs</c:v>
                </c:pt>
                <c:pt idx="2">
                  <c:v>eudicot/monocot orthologs</c:v>
                </c:pt>
              </c:strCache>
            </c:strRef>
          </c:cat>
          <c:val>
            <c:numRef>
              <c:f>'tax lev number of samples'!$B$9:$B$11</c:f>
              <c:numCache>
                <c:formatCode>General</c:formatCode>
                <c:ptCount val="3"/>
                <c:pt idx="0">
                  <c:v>209</c:v>
                </c:pt>
                <c:pt idx="1">
                  <c:v>120</c:v>
                </c:pt>
                <c:pt idx="2">
                  <c:v>148</c:v>
                </c:pt>
              </c:numCache>
            </c:numRef>
          </c:val>
          <c:extLst>
            <c:ext xmlns:c16="http://schemas.microsoft.com/office/drawing/2014/chart" uri="{C3380CC4-5D6E-409C-BE32-E72D297353CC}">
              <c16:uniqueId val="{00000000-F6DC-3E4B-89FE-F6217D63D54D}"/>
            </c:ext>
          </c:extLst>
        </c:ser>
        <c:ser>
          <c:idx val="1"/>
          <c:order val="1"/>
          <c:tx>
            <c:strRef>
              <c:f>'tax lev number of samples'!$C$7</c:f>
              <c:strCache>
                <c:ptCount val="1"/>
                <c:pt idx="0">
                  <c:v>rice</c:v>
                </c:pt>
              </c:strCache>
            </c:strRef>
          </c:tx>
          <c:spPr>
            <a:solidFill>
              <a:srgbClr val="FF0000"/>
            </a:solidFill>
            <a:effectLst/>
          </c:spPr>
          <c:invertIfNegative val="0"/>
          <c:cat>
            <c:strRef>
              <c:f>'tax lev number of samples'!$A$9:$A$11</c:f>
              <c:strCache>
                <c:ptCount val="3"/>
                <c:pt idx="0">
                  <c:v>All orthologs</c:v>
                </c:pt>
                <c:pt idx="1">
                  <c:v>only fine-grained orthologs</c:v>
                </c:pt>
                <c:pt idx="2">
                  <c:v>eudicot/monocot orthologs</c:v>
                </c:pt>
              </c:strCache>
            </c:strRef>
          </c:cat>
          <c:val>
            <c:numRef>
              <c:f>'tax lev number of samples'!$C$9:$C$11</c:f>
              <c:numCache>
                <c:formatCode>General</c:formatCode>
                <c:ptCount val="3"/>
                <c:pt idx="0">
                  <c:v>249</c:v>
                </c:pt>
                <c:pt idx="1">
                  <c:v>109</c:v>
                </c:pt>
                <c:pt idx="2">
                  <c:v>123</c:v>
                </c:pt>
              </c:numCache>
            </c:numRef>
          </c:val>
          <c:extLst>
            <c:ext xmlns:c16="http://schemas.microsoft.com/office/drawing/2014/chart" uri="{C3380CC4-5D6E-409C-BE32-E72D297353CC}">
              <c16:uniqueId val="{00000001-F6DC-3E4B-89FE-F6217D63D54D}"/>
            </c:ext>
          </c:extLst>
        </c:ser>
        <c:dLbls>
          <c:showLegendKey val="0"/>
          <c:showVal val="0"/>
          <c:showCatName val="0"/>
          <c:showSerName val="0"/>
          <c:showPercent val="0"/>
          <c:showBubbleSize val="0"/>
        </c:dLbls>
        <c:gapWidth val="150"/>
        <c:axId val="-2088618504"/>
        <c:axId val="-2059733784"/>
      </c:barChart>
      <c:catAx>
        <c:axId val="-2088618504"/>
        <c:scaling>
          <c:orientation val="minMax"/>
        </c:scaling>
        <c:delete val="0"/>
        <c:axPos val="b"/>
        <c:numFmt formatCode="General" sourceLinked="0"/>
        <c:majorTickMark val="out"/>
        <c:minorTickMark val="none"/>
        <c:tickLblPos val="nextTo"/>
        <c:spPr>
          <a:ln>
            <a:solidFill>
              <a:srgbClr val="000000"/>
            </a:solidFill>
          </a:ln>
        </c:spPr>
        <c:crossAx val="-2059733784"/>
        <c:crosses val="autoZero"/>
        <c:auto val="1"/>
        <c:lblAlgn val="ctr"/>
        <c:lblOffset val="100"/>
        <c:noMultiLvlLbl val="0"/>
      </c:catAx>
      <c:valAx>
        <c:axId val="-2059733784"/>
        <c:scaling>
          <c:orientation val="minMax"/>
        </c:scaling>
        <c:delete val="0"/>
        <c:axPos val="l"/>
        <c:title>
          <c:tx>
            <c:rich>
              <a:bodyPr rot="-5400000" vert="horz"/>
              <a:lstStyle/>
              <a:p>
                <a:pPr>
                  <a:defRPr/>
                </a:pPr>
                <a:r>
                  <a:rPr lang="en-US"/>
                  <a:t>Number of orthologs in training set</a:t>
                </a:r>
              </a:p>
            </c:rich>
          </c:tx>
          <c:layout>
            <c:manualLayout>
              <c:xMode val="edge"/>
              <c:yMode val="edge"/>
              <c:x val="6.0937236414253997E-4"/>
              <c:y val="4.3227016121380399E-2"/>
            </c:manualLayout>
          </c:layout>
          <c:overlay val="0"/>
        </c:title>
        <c:numFmt formatCode="General" sourceLinked="1"/>
        <c:majorTickMark val="out"/>
        <c:minorTickMark val="none"/>
        <c:tickLblPos val="nextTo"/>
        <c:spPr>
          <a:ln>
            <a:solidFill>
              <a:srgbClr val="000000"/>
            </a:solidFill>
          </a:ln>
        </c:spPr>
        <c:crossAx val="-2088618504"/>
        <c:crosses val="autoZero"/>
        <c:crossBetween val="between"/>
      </c:valAx>
      <c:spPr>
        <a:ln>
          <a:solidFill>
            <a:srgbClr val="000000"/>
          </a:solidFill>
        </a:ln>
      </c:spPr>
    </c:plotArea>
    <c:legend>
      <c:legendPos val="r"/>
      <c:layout>
        <c:manualLayout>
          <c:xMode val="edge"/>
          <c:yMode val="edge"/>
          <c:x val="0.64107749689183602"/>
          <c:y val="6.1764792091343897E-2"/>
          <c:w val="0.214366733147206"/>
          <c:h val="0.15227413832154199"/>
        </c:manualLayout>
      </c:layout>
      <c:overlay val="0"/>
    </c:legend>
    <c:plotVisOnly val="1"/>
    <c:dispBlanksAs val="gap"/>
    <c:showDLblsOverMax val="0"/>
  </c:chart>
  <c:spPr>
    <a:ln>
      <a:noFill/>
    </a:ln>
  </c:spPr>
  <c:txPr>
    <a:bodyPr/>
    <a:lstStyle/>
    <a:p>
      <a:pPr>
        <a:defRPr sz="10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col"/>
        <c:grouping val="clustered"/>
        <c:varyColors val="0"/>
        <c:ser>
          <c:idx val="0"/>
          <c:order val="0"/>
          <c:tx>
            <c:strRef>
              <c:f>'tax lev number of samples'!$B$26</c:f>
              <c:strCache>
                <c:ptCount val="1"/>
                <c:pt idx="0">
                  <c:v>Arabidopsis (original)</c:v>
                </c:pt>
              </c:strCache>
            </c:strRef>
          </c:tx>
          <c:spPr>
            <a:solidFill>
              <a:srgbClr val="0000FF"/>
            </a:solidFill>
            <a:ln>
              <a:solidFill>
                <a:schemeClr val="tx2">
                  <a:lumMod val="40000"/>
                  <a:lumOff val="60000"/>
                </a:schemeClr>
              </a:solidFill>
            </a:ln>
            <a:effectLst/>
          </c:spPr>
          <c:invertIfNegative val="0"/>
          <c:cat>
            <c:strRef>
              <c:f>'tax lev number of samples'!$A$27:$A$29</c:f>
              <c:strCache>
                <c:ptCount val="3"/>
                <c:pt idx="0">
                  <c:v>top 5%</c:v>
                </c:pt>
                <c:pt idx="1">
                  <c:v>top 10%</c:v>
                </c:pt>
                <c:pt idx="2">
                  <c:v>top 20%</c:v>
                </c:pt>
              </c:strCache>
            </c:strRef>
          </c:cat>
          <c:val>
            <c:numRef>
              <c:f>'tax lev number of samples'!$B$27:$B$29</c:f>
              <c:numCache>
                <c:formatCode>0%</c:formatCode>
                <c:ptCount val="3"/>
                <c:pt idx="0">
                  <c:v>0.36363636363636398</c:v>
                </c:pt>
                <c:pt idx="1">
                  <c:v>0.54545454545454497</c:v>
                </c:pt>
                <c:pt idx="2">
                  <c:v>0.81818181818181801</c:v>
                </c:pt>
              </c:numCache>
            </c:numRef>
          </c:val>
          <c:extLst>
            <c:ext xmlns:c16="http://schemas.microsoft.com/office/drawing/2014/chart" uri="{C3380CC4-5D6E-409C-BE32-E72D297353CC}">
              <c16:uniqueId val="{00000000-58A1-4B40-9DD7-33B240CE8297}"/>
            </c:ext>
          </c:extLst>
        </c:ser>
        <c:ser>
          <c:idx val="1"/>
          <c:order val="1"/>
          <c:tx>
            <c:strRef>
              <c:f>'tax lev number of samples'!$C$26</c:f>
              <c:strCache>
                <c:ptCount val="1"/>
                <c:pt idx="0">
                  <c:v>Arabidopsis (only fine-grained)</c:v>
                </c:pt>
              </c:strCache>
            </c:strRef>
          </c:tx>
          <c:spPr>
            <a:solidFill>
              <a:srgbClr val="7F85FF"/>
            </a:solidFill>
          </c:spPr>
          <c:invertIfNegative val="0"/>
          <c:cat>
            <c:strRef>
              <c:f>'tax lev number of samples'!$A$27:$A$29</c:f>
              <c:strCache>
                <c:ptCount val="3"/>
                <c:pt idx="0">
                  <c:v>top 5%</c:v>
                </c:pt>
                <c:pt idx="1">
                  <c:v>top 10%</c:v>
                </c:pt>
                <c:pt idx="2">
                  <c:v>top 20%</c:v>
                </c:pt>
              </c:strCache>
            </c:strRef>
          </c:cat>
          <c:val>
            <c:numRef>
              <c:f>'tax lev number of samples'!$C$27:$C$29</c:f>
              <c:numCache>
                <c:formatCode>0%</c:formatCode>
                <c:ptCount val="3"/>
                <c:pt idx="0">
                  <c:v>0.36363636363636398</c:v>
                </c:pt>
                <c:pt idx="1">
                  <c:v>0.45454545454545398</c:v>
                </c:pt>
                <c:pt idx="2">
                  <c:v>0.72727272727272696</c:v>
                </c:pt>
              </c:numCache>
            </c:numRef>
          </c:val>
          <c:extLst>
            <c:ext xmlns:c16="http://schemas.microsoft.com/office/drawing/2014/chart" uri="{C3380CC4-5D6E-409C-BE32-E72D297353CC}">
              <c16:uniqueId val="{00000001-58A1-4B40-9DD7-33B240CE8297}"/>
            </c:ext>
          </c:extLst>
        </c:ser>
        <c:ser>
          <c:idx val="2"/>
          <c:order val="2"/>
          <c:tx>
            <c:strRef>
              <c:f>'tax lev number of samples'!$D$26</c:f>
              <c:strCache>
                <c:ptCount val="1"/>
                <c:pt idx="0">
                  <c:v>Arabidopsis (eudicot orthologs)</c:v>
                </c:pt>
              </c:strCache>
            </c:strRef>
          </c:tx>
          <c:spPr>
            <a:solidFill>
              <a:srgbClr val="9BADFF"/>
            </a:solidFill>
            <a:effectLst/>
          </c:spPr>
          <c:invertIfNegative val="0"/>
          <c:cat>
            <c:strRef>
              <c:f>'tax lev number of samples'!$A$27:$A$29</c:f>
              <c:strCache>
                <c:ptCount val="3"/>
                <c:pt idx="0">
                  <c:v>top 5%</c:v>
                </c:pt>
                <c:pt idx="1">
                  <c:v>top 10%</c:v>
                </c:pt>
                <c:pt idx="2">
                  <c:v>top 20%</c:v>
                </c:pt>
              </c:strCache>
            </c:strRef>
          </c:cat>
          <c:val>
            <c:numRef>
              <c:f>'tax lev number of samples'!$D$27:$D$29</c:f>
              <c:numCache>
                <c:formatCode>0%</c:formatCode>
                <c:ptCount val="3"/>
                <c:pt idx="0">
                  <c:v>0.45454545454545398</c:v>
                </c:pt>
                <c:pt idx="1">
                  <c:v>0.45454545454545398</c:v>
                </c:pt>
                <c:pt idx="2">
                  <c:v>0.81818181818181801</c:v>
                </c:pt>
              </c:numCache>
            </c:numRef>
          </c:val>
          <c:extLst>
            <c:ext xmlns:c16="http://schemas.microsoft.com/office/drawing/2014/chart" uri="{C3380CC4-5D6E-409C-BE32-E72D297353CC}">
              <c16:uniqueId val="{00000002-58A1-4B40-9DD7-33B240CE8297}"/>
            </c:ext>
          </c:extLst>
        </c:ser>
        <c:ser>
          <c:idx val="3"/>
          <c:order val="3"/>
          <c:tx>
            <c:strRef>
              <c:f>'tax lev number of samples'!$E$26</c:f>
              <c:strCache>
                <c:ptCount val="1"/>
                <c:pt idx="0">
                  <c:v>rice (original)</c:v>
                </c:pt>
              </c:strCache>
            </c:strRef>
          </c:tx>
          <c:spPr>
            <a:solidFill>
              <a:srgbClr val="FF0000"/>
            </a:solidFill>
            <a:effectLst/>
          </c:spPr>
          <c:invertIfNegative val="0"/>
          <c:cat>
            <c:strRef>
              <c:f>'tax lev number of samples'!$A$27:$A$29</c:f>
              <c:strCache>
                <c:ptCount val="3"/>
                <c:pt idx="0">
                  <c:v>top 5%</c:v>
                </c:pt>
                <c:pt idx="1">
                  <c:v>top 10%</c:v>
                </c:pt>
                <c:pt idx="2">
                  <c:v>top 20%</c:v>
                </c:pt>
              </c:strCache>
            </c:strRef>
          </c:cat>
          <c:val>
            <c:numRef>
              <c:f>'tax lev number of samples'!$E$27:$E$29</c:f>
              <c:numCache>
                <c:formatCode>0%</c:formatCode>
                <c:ptCount val="3"/>
                <c:pt idx="0">
                  <c:v>0.27777777777777801</c:v>
                </c:pt>
                <c:pt idx="1">
                  <c:v>0.55555555555555602</c:v>
                </c:pt>
                <c:pt idx="2">
                  <c:v>0.83333333333333304</c:v>
                </c:pt>
              </c:numCache>
            </c:numRef>
          </c:val>
          <c:extLst>
            <c:ext xmlns:c16="http://schemas.microsoft.com/office/drawing/2014/chart" uri="{C3380CC4-5D6E-409C-BE32-E72D297353CC}">
              <c16:uniqueId val="{00000003-58A1-4B40-9DD7-33B240CE8297}"/>
            </c:ext>
          </c:extLst>
        </c:ser>
        <c:ser>
          <c:idx val="4"/>
          <c:order val="4"/>
          <c:tx>
            <c:strRef>
              <c:f>'tax lev number of samples'!$F$26</c:f>
              <c:strCache>
                <c:ptCount val="1"/>
                <c:pt idx="0">
                  <c:v>rice (only fine-grained)</c:v>
                </c:pt>
              </c:strCache>
            </c:strRef>
          </c:tx>
          <c:spPr>
            <a:solidFill>
              <a:srgbClr val="FC5653"/>
            </a:solidFill>
          </c:spPr>
          <c:invertIfNegative val="0"/>
          <c:cat>
            <c:strRef>
              <c:f>'tax lev number of samples'!$A$27:$A$29</c:f>
              <c:strCache>
                <c:ptCount val="3"/>
                <c:pt idx="0">
                  <c:v>top 5%</c:v>
                </c:pt>
                <c:pt idx="1">
                  <c:v>top 10%</c:v>
                </c:pt>
                <c:pt idx="2">
                  <c:v>top 20%</c:v>
                </c:pt>
              </c:strCache>
            </c:strRef>
          </c:cat>
          <c:val>
            <c:numRef>
              <c:f>'tax lev number of samples'!$F$27:$F$29</c:f>
              <c:numCache>
                <c:formatCode>0%</c:formatCode>
                <c:ptCount val="3"/>
                <c:pt idx="0">
                  <c:v>0.16666666666666699</c:v>
                </c:pt>
                <c:pt idx="1">
                  <c:v>0.55555555555555602</c:v>
                </c:pt>
                <c:pt idx="2">
                  <c:v>0.77777777777777801</c:v>
                </c:pt>
              </c:numCache>
            </c:numRef>
          </c:val>
          <c:extLst>
            <c:ext xmlns:c16="http://schemas.microsoft.com/office/drawing/2014/chart" uri="{C3380CC4-5D6E-409C-BE32-E72D297353CC}">
              <c16:uniqueId val="{00000004-58A1-4B40-9DD7-33B240CE8297}"/>
            </c:ext>
          </c:extLst>
        </c:ser>
        <c:ser>
          <c:idx val="5"/>
          <c:order val="5"/>
          <c:tx>
            <c:strRef>
              <c:f>'tax lev number of samples'!$G$26</c:f>
              <c:strCache>
                <c:ptCount val="1"/>
                <c:pt idx="0">
                  <c:v>rice (monocot orthologs)</c:v>
                </c:pt>
              </c:strCache>
            </c:strRef>
          </c:tx>
          <c:spPr>
            <a:solidFill>
              <a:srgbClr val="FEA0A1"/>
            </a:solidFill>
            <a:effectLst/>
          </c:spPr>
          <c:invertIfNegative val="0"/>
          <c:cat>
            <c:strRef>
              <c:f>'tax lev number of samples'!$A$27:$A$29</c:f>
              <c:strCache>
                <c:ptCount val="3"/>
                <c:pt idx="0">
                  <c:v>top 5%</c:v>
                </c:pt>
                <c:pt idx="1">
                  <c:v>top 10%</c:v>
                </c:pt>
                <c:pt idx="2">
                  <c:v>top 20%</c:v>
                </c:pt>
              </c:strCache>
            </c:strRef>
          </c:cat>
          <c:val>
            <c:numRef>
              <c:f>'tax lev number of samples'!$G$27:$G$29</c:f>
              <c:numCache>
                <c:formatCode>0%</c:formatCode>
                <c:ptCount val="3"/>
                <c:pt idx="0">
                  <c:v>0.38888888888888901</c:v>
                </c:pt>
                <c:pt idx="1">
                  <c:v>0.55555555555555602</c:v>
                </c:pt>
                <c:pt idx="2">
                  <c:v>0.88888888888888895</c:v>
                </c:pt>
              </c:numCache>
            </c:numRef>
          </c:val>
          <c:extLst>
            <c:ext xmlns:c16="http://schemas.microsoft.com/office/drawing/2014/chart" uri="{C3380CC4-5D6E-409C-BE32-E72D297353CC}">
              <c16:uniqueId val="{00000005-58A1-4B40-9DD7-33B240CE8297}"/>
            </c:ext>
          </c:extLst>
        </c:ser>
        <c:dLbls>
          <c:showLegendKey val="0"/>
          <c:showVal val="0"/>
          <c:showCatName val="0"/>
          <c:showSerName val="0"/>
          <c:showPercent val="0"/>
          <c:showBubbleSize val="0"/>
        </c:dLbls>
        <c:gapWidth val="150"/>
        <c:axId val="-2088170504"/>
        <c:axId val="2145898216"/>
      </c:barChart>
      <c:catAx>
        <c:axId val="-2088170504"/>
        <c:scaling>
          <c:orientation val="minMax"/>
        </c:scaling>
        <c:delete val="0"/>
        <c:axPos val="b"/>
        <c:numFmt formatCode="General" sourceLinked="0"/>
        <c:majorTickMark val="out"/>
        <c:minorTickMark val="none"/>
        <c:tickLblPos val="nextTo"/>
        <c:spPr>
          <a:ln>
            <a:solidFill>
              <a:srgbClr val="000000"/>
            </a:solidFill>
          </a:ln>
        </c:spPr>
        <c:crossAx val="2145898216"/>
        <c:crosses val="autoZero"/>
        <c:auto val="1"/>
        <c:lblAlgn val="ctr"/>
        <c:lblOffset val="100"/>
        <c:noMultiLvlLbl val="0"/>
      </c:catAx>
      <c:valAx>
        <c:axId val="2145898216"/>
        <c:scaling>
          <c:orientation val="minMax"/>
        </c:scaling>
        <c:delete val="0"/>
        <c:axPos val="l"/>
        <c:title>
          <c:tx>
            <c:rich>
              <a:bodyPr rot="-5400000" vert="horz"/>
              <a:lstStyle/>
              <a:p>
                <a:pPr>
                  <a:defRPr/>
                </a:pPr>
                <a:r>
                  <a:rPr lang="en-US" dirty="0"/>
                  <a:t>Percent</a:t>
                </a:r>
                <a:r>
                  <a:rPr lang="en-US" baseline="0" dirty="0"/>
                  <a:t> of known causal genes recalled</a:t>
                </a:r>
                <a:endParaRPr lang="en-US" dirty="0"/>
              </a:p>
            </c:rich>
          </c:tx>
          <c:overlay val="0"/>
        </c:title>
        <c:numFmt formatCode="0%" sourceLinked="1"/>
        <c:majorTickMark val="out"/>
        <c:minorTickMark val="none"/>
        <c:tickLblPos val="nextTo"/>
        <c:spPr>
          <a:ln>
            <a:solidFill>
              <a:srgbClr val="000000"/>
            </a:solidFill>
          </a:ln>
        </c:spPr>
        <c:crossAx val="-2088170504"/>
        <c:crosses val="autoZero"/>
        <c:crossBetween val="between"/>
        <c:majorUnit val="0.2"/>
      </c:valAx>
      <c:spPr>
        <a:ln>
          <a:solidFill>
            <a:schemeClr val="tx1"/>
          </a:solidFill>
        </a:ln>
        <a:effectLst/>
      </c:spPr>
    </c:plotArea>
    <c:legend>
      <c:legendPos val="r"/>
      <c:overlay val="0"/>
    </c:legend>
    <c:plotVisOnly val="1"/>
    <c:dispBlanksAs val="gap"/>
    <c:showDLblsOverMax val="0"/>
  </c:chart>
  <c:spPr>
    <a:ln>
      <a:noFill/>
    </a:ln>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DD5368F-1C20-2147-933B-25F31BF077BE}" type="datetimeFigureOut">
              <a:rPr lang="en-US" smtClean="0"/>
              <a:t>5/7/20</a:t>
            </a:fld>
            <a:endParaRPr lang="en-US"/>
          </a:p>
        </p:txBody>
      </p:sp>
      <p:sp>
        <p:nvSpPr>
          <p:cNvPr id="4" name="Slide Image Placeholder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E157C04-4056-9946-94CB-039BCFF2D2C8}" type="slidenum">
              <a:rPr lang="en-US" smtClean="0"/>
              <a:t>‹#›</a:t>
            </a:fld>
            <a:endParaRPr lang="en-US"/>
          </a:p>
        </p:txBody>
      </p:sp>
    </p:spTree>
    <p:extLst>
      <p:ext uri="{BB962C8B-B14F-4D97-AF65-F5344CB8AC3E}">
        <p14:creationId xmlns:p14="http://schemas.microsoft.com/office/powerpoint/2010/main" val="329202292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E157C04-4056-9946-94CB-039BCFF2D2C8}" type="slidenum">
              <a:rPr lang="en-US" smtClean="0"/>
              <a:t>1</a:t>
            </a:fld>
            <a:endParaRPr lang="en-US"/>
          </a:p>
        </p:txBody>
      </p:sp>
    </p:spTree>
    <p:extLst>
      <p:ext uri="{BB962C8B-B14F-4D97-AF65-F5344CB8AC3E}">
        <p14:creationId xmlns:p14="http://schemas.microsoft.com/office/powerpoint/2010/main" val="1945125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9"/>
            <a:ext cx="5829300" cy="1960035"/>
          </a:xfrm>
        </p:spPr>
        <p:txBody>
          <a:bodyPr/>
          <a:lstStyle/>
          <a:p>
            <a:r>
              <a:rPr lang="en-US"/>
              <a:t>Click to edit Master title style</a:t>
            </a:r>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6E3C0B9A-3E2A-0E41-8BB8-5E95C1D5CE6B}" type="datetimeFigureOut">
              <a:rPr lang="en-US" smtClean="0"/>
              <a:t>5/7/20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310A2B-6D8E-D24B-88D1-9528663484D1}" type="slidenum">
              <a:rPr lang="en-US" smtClean="0"/>
              <a:t>‹#›</a:t>
            </a:fld>
            <a:endParaRPr lang="en-US"/>
          </a:p>
        </p:txBody>
      </p:sp>
    </p:spTree>
    <p:extLst>
      <p:ext uri="{BB962C8B-B14F-4D97-AF65-F5344CB8AC3E}">
        <p14:creationId xmlns:p14="http://schemas.microsoft.com/office/powerpoint/2010/main" val="37447204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E3C0B9A-3E2A-0E41-8BB8-5E95C1D5CE6B}" type="datetimeFigureOut">
              <a:rPr lang="en-US" smtClean="0"/>
              <a:t>5/7/20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310A2B-6D8E-D24B-88D1-9528663484D1}" type="slidenum">
              <a:rPr lang="en-US" smtClean="0"/>
              <a:t>‹#›</a:t>
            </a:fld>
            <a:endParaRPr lang="en-US"/>
          </a:p>
        </p:txBody>
      </p:sp>
    </p:spTree>
    <p:extLst>
      <p:ext uri="{BB962C8B-B14F-4D97-AF65-F5344CB8AC3E}">
        <p14:creationId xmlns:p14="http://schemas.microsoft.com/office/powerpoint/2010/main" val="27655630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275167"/>
            <a:ext cx="1543050" cy="585046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42900" y="275167"/>
            <a:ext cx="4514850" cy="585046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E3C0B9A-3E2A-0E41-8BB8-5E95C1D5CE6B}" type="datetimeFigureOut">
              <a:rPr lang="en-US" smtClean="0"/>
              <a:t>5/7/20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310A2B-6D8E-D24B-88D1-9528663484D1}" type="slidenum">
              <a:rPr lang="en-US" smtClean="0"/>
              <a:t>‹#›</a:t>
            </a:fld>
            <a:endParaRPr lang="en-US"/>
          </a:p>
        </p:txBody>
      </p:sp>
    </p:spTree>
    <p:extLst>
      <p:ext uri="{BB962C8B-B14F-4D97-AF65-F5344CB8AC3E}">
        <p14:creationId xmlns:p14="http://schemas.microsoft.com/office/powerpoint/2010/main" val="32308484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E3C0B9A-3E2A-0E41-8BB8-5E95C1D5CE6B}" type="datetimeFigureOut">
              <a:rPr lang="en-US" smtClean="0"/>
              <a:t>5/7/20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310A2B-6D8E-D24B-88D1-9528663484D1}" type="slidenum">
              <a:rPr lang="en-US" smtClean="0"/>
              <a:t>‹#›</a:t>
            </a:fld>
            <a:endParaRPr lang="en-US"/>
          </a:p>
        </p:txBody>
      </p:sp>
    </p:spTree>
    <p:extLst>
      <p:ext uri="{BB962C8B-B14F-4D97-AF65-F5344CB8AC3E}">
        <p14:creationId xmlns:p14="http://schemas.microsoft.com/office/powerpoint/2010/main" val="19258804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70"/>
            <a:ext cx="5829300" cy="1816100"/>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541735" y="3875621"/>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E3C0B9A-3E2A-0E41-8BB8-5E95C1D5CE6B}" type="datetimeFigureOut">
              <a:rPr lang="en-US" smtClean="0"/>
              <a:t>5/7/20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310A2B-6D8E-D24B-88D1-9528663484D1}" type="slidenum">
              <a:rPr lang="en-US" smtClean="0"/>
              <a:t>‹#›</a:t>
            </a:fld>
            <a:endParaRPr lang="en-US"/>
          </a:p>
        </p:txBody>
      </p:sp>
    </p:spTree>
    <p:extLst>
      <p:ext uri="{BB962C8B-B14F-4D97-AF65-F5344CB8AC3E}">
        <p14:creationId xmlns:p14="http://schemas.microsoft.com/office/powerpoint/2010/main" val="19832371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42900" y="1600204"/>
            <a:ext cx="3028950" cy="452543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486150" y="1600204"/>
            <a:ext cx="3028950" cy="452543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E3C0B9A-3E2A-0E41-8BB8-5E95C1D5CE6B}" type="datetimeFigureOut">
              <a:rPr lang="en-US" smtClean="0"/>
              <a:t>5/7/20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310A2B-6D8E-D24B-88D1-9528663484D1}" type="slidenum">
              <a:rPr lang="en-US" smtClean="0"/>
              <a:t>‹#›</a:t>
            </a:fld>
            <a:endParaRPr lang="en-US"/>
          </a:p>
        </p:txBody>
      </p:sp>
    </p:spTree>
    <p:extLst>
      <p:ext uri="{BB962C8B-B14F-4D97-AF65-F5344CB8AC3E}">
        <p14:creationId xmlns:p14="http://schemas.microsoft.com/office/powerpoint/2010/main" val="19870301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5"/>
            <a:ext cx="6172200" cy="1524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42902" y="2046821"/>
            <a:ext cx="3030141" cy="85301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42902"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483772" y="2046821"/>
            <a:ext cx="3031331" cy="85301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3483772"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E3C0B9A-3E2A-0E41-8BB8-5E95C1D5CE6B}" type="datetimeFigureOut">
              <a:rPr lang="en-US" smtClean="0"/>
              <a:t>5/7/20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0310A2B-6D8E-D24B-88D1-9528663484D1}" type="slidenum">
              <a:rPr lang="en-US" smtClean="0"/>
              <a:t>‹#›</a:t>
            </a:fld>
            <a:endParaRPr lang="en-US"/>
          </a:p>
        </p:txBody>
      </p:sp>
    </p:spTree>
    <p:extLst>
      <p:ext uri="{BB962C8B-B14F-4D97-AF65-F5344CB8AC3E}">
        <p14:creationId xmlns:p14="http://schemas.microsoft.com/office/powerpoint/2010/main" val="42269858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E3C0B9A-3E2A-0E41-8BB8-5E95C1D5CE6B}" type="datetimeFigureOut">
              <a:rPr lang="en-US" smtClean="0"/>
              <a:t>5/7/20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0310A2B-6D8E-D24B-88D1-9528663484D1}" type="slidenum">
              <a:rPr lang="en-US" smtClean="0"/>
              <a:t>‹#›</a:t>
            </a:fld>
            <a:endParaRPr lang="en-US"/>
          </a:p>
        </p:txBody>
      </p:sp>
    </p:spTree>
    <p:extLst>
      <p:ext uri="{BB962C8B-B14F-4D97-AF65-F5344CB8AC3E}">
        <p14:creationId xmlns:p14="http://schemas.microsoft.com/office/powerpoint/2010/main" val="20000794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3C0B9A-3E2A-0E41-8BB8-5E95C1D5CE6B}" type="datetimeFigureOut">
              <a:rPr lang="en-US" smtClean="0"/>
              <a:t>5/7/20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0310A2B-6D8E-D24B-88D1-9528663484D1}" type="slidenum">
              <a:rPr lang="en-US" smtClean="0"/>
              <a:t>‹#›</a:t>
            </a:fld>
            <a:endParaRPr lang="en-US"/>
          </a:p>
        </p:txBody>
      </p:sp>
    </p:spTree>
    <p:extLst>
      <p:ext uri="{BB962C8B-B14F-4D97-AF65-F5344CB8AC3E}">
        <p14:creationId xmlns:p14="http://schemas.microsoft.com/office/powerpoint/2010/main" val="24219161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3" y="364069"/>
            <a:ext cx="2256235" cy="1549401"/>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2681289" y="364071"/>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42903" y="1913471"/>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E3C0B9A-3E2A-0E41-8BB8-5E95C1D5CE6B}" type="datetimeFigureOut">
              <a:rPr lang="en-US" smtClean="0"/>
              <a:t>5/7/20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310A2B-6D8E-D24B-88D1-9528663484D1}" type="slidenum">
              <a:rPr lang="en-US" smtClean="0"/>
              <a:t>‹#›</a:t>
            </a:fld>
            <a:endParaRPr lang="en-US"/>
          </a:p>
        </p:txBody>
      </p:sp>
    </p:spTree>
    <p:extLst>
      <p:ext uri="{BB962C8B-B14F-4D97-AF65-F5344CB8AC3E}">
        <p14:creationId xmlns:p14="http://schemas.microsoft.com/office/powerpoint/2010/main" val="32953427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2"/>
            <a:ext cx="4114800" cy="755652"/>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3"/>
            <a:ext cx="4114800" cy="10731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E3C0B9A-3E2A-0E41-8BB8-5E95C1D5CE6B}" type="datetimeFigureOut">
              <a:rPr lang="en-US" smtClean="0"/>
              <a:t>5/7/20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310A2B-6D8E-D24B-88D1-9528663484D1}" type="slidenum">
              <a:rPr lang="en-US" smtClean="0"/>
              <a:t>‹#›</a:t>
            </a:fld>
            <a:endParaRPr lang="en-US"/>
          </a:p>
        </p:txBody>
      </p:sp>
    </p:spTree>
    <p:extLst>
      <p:ext uri="{BB962C8B-B14F-4D97-AF65-F5344CB8AC3E}">
        <p14:creationId xmlns:p14="http://schemas.microsoft.com/office/powerpoint/2010/main" val="32443522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5"/>
            <a:ext cx="6172200" cy="1524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42900" y="2133605"/>
            <a:ext cx="6172200" cy="603461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42900" y="8475133"/>
            <a:ext cx="1600200" cy="486835"/>
          </a:xfrm>
          <a:prstGeom prst="rect">
            <a:avLst/>
          </a:prstGeom>
        </p:spPr>
        <p:txBody>
          <a:bodyPr vert="horz" lIns="91440" tIns="45720" rIns="91440" bIns="45720" rtlCol="0" anchor="ctr"/>
          <a:lstStyle>
            <a:lvl1pPr algn="l">
              <a:defRPr sz="1200">
                <a:solidFill>
                  <a:schemeClr val="tx1">
                    <a:tint val="75000"/>
                  </a:schemeClr>
                </a:solidFill>
              </a:defRPr>
            </a:lvl1pPr>
          </a:lstStyle>
          <a:p>
            <a:fld id="{6E3C0B9A-3E2A-0E41-8BB8-5E95C1D5CE6B}" type="datetimeFigureOut">
              <a:rPr lang="en-US" smtClean="0"/>
              <a:t>5/7/20</a:t>
            </a:fld>
            <a:endParaRPr lang="en-US"/>
          </a:p>
        </p:txBody>
      </p:sp>
      <p:sp>
        <p:nvSpPr>
          <p:cNvPr id="5" name="Footer Placeholder 4"/>
          <p:cNvSpPr>
            <a:spLocks noGrp="1"/>
          </p:cNvSpPr>
          <p:nvPr>
            <p:ph type="ftr" sz="quarter" idx="3"/>
          </p:nvPr>
        </p:nvSpPr>
        <p:spPr>
          <a:xfrm>
            <a:off x="2343150" y="8475133"/>
            <a:ext cx="2171700" cy="48683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3"/>
            <a:ext cx="1600200" cy="486835"/>
          </a:xfrm>
          <a:prstGeom prst="rect">
            <a:avLst/>
          </a:prstGeom>
        </p:spPr>
        <p:txBody>
          <a:bodyPr vert="horz" lIns="91440" tIns="45720" rIns="91440" bIns="45720" rtlCol="0" anchor="ctr"/>
          <a:lstStyle>
            <a:lvl1pPr algn="r">
              <a:defRPr sz="1200">
                <a:solidFill>
                  <a:schemeClr val="tx1">
                    <a:tint val="75000"/>
                  </a:schemeClr>
                </a:solidFill>
              </a:defRPr>
            </a:lvl1pPr>
          </a:lstStyle>
          <a:p>
            <a:fld id="{A0310A2B-6D8E-D24B-88D1-9528663484D1}" type="slidenum">
              <a:rPr lang="en-US" smtClean="0"/>
              <a:t>‹#›</a:t>
            </a:fld>
            <a:endParaRPr lang="en-US"/>
          </a:p>
        </p:txBody>
      </p:sp>
    </p:spTree>
    <p:extLst>
      <p:ext uri="{BB962C8B-B14F-4D97-AF65-F5344CB8AC3E}">
        <p14:creationId xmlns:p14="http://schemas.microsoft.com/office/powerpoint/2010/main" val="27510740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chart" Target="../charts/char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003276" y="5529406"/>
            <a:ext cx="5214644" cy="1569660"/>
          </a:xfrm>
          <a:prstGeom prst="rect">
            <a:avLst/>
          </a:prstGeom>
          <a:noFill/>
        </p:spPr>
        <p:txBody>
          <a:bodyPr wrap="square" rtlCol="0">
            <a:spAutoFit/>
          </a:bodyPr>
          <a:lstStyle/>
          <a:p>
            <a:pPr algn="just"/>
            <a:r>
              <a:rPr lang="en-US" sz="1200" dirty="0"/>
              <a:t>Supplemental Figure S5. Models trained with different groups of orthologs performed similarly according to </a:t>
            </a:r>
            <a:r>
              <a:rPr lang="en-US" sz="1200"/>
              <a:t>external validation. </a:t>
            </a:r>
            <a:r>
              <a:rPr lang="en-US" sz="1200" dirty="0"/>
              <a:t>(A) The number of orthologs identified with different thresholds. (B) Model performance when using the orthologs identified by different sets of orthologs. The black dashed lines indicate theoretical background. Fisher's exact test was performed between models trained with the original </a:t>
            </a:r>
            <a:r>
              <a:rPr lang="en-US" sz="1200" dirty="0" err="1"/>
              <a:t>orthology</a:t>
            </a:r>
            <a:r>
              <a:rPr lang="en-US" sz="1200" dirty="0"/>
              <a:t> method and models trained with alternative </a:t>
            </a:r>
            <a:r>
              <a:rPr lang="en-US" sz="1200" dirty="0" err="1"/>
              <a:t>orthology</a:t>
            </a:r>
            <a:r>
              <a:rPr lang="en-US" sz="1200" dirty="0"/>
              <a:t> methods. No statistical difference was detected (p&gt;0.05).</a:t>
            </a:r>
          </a:p>
          <a:p>
            <a:pPr algn="just"/>
            <a:endParaRPr lang="en-US" sz="1200" dirty="0"/>
          </a:p>
        </p:txBody>
      </p:sp>
      <p:graphicFrame>
        <p:nvGraphicFramePr>
          <p:cNvPr id="10" name="Chart 9"/>
          <p:cNvGraphicFramePr>
            <a:graphicFrameLocks/>
          </p:cNvGraphicFramePr>
          <p:nvPr>
            <p:extLst>
              <p:ext uri="{D42A27DB-BD31-4B8C-83A1-F6EECF244321}">
                <p14:modId xmlns:p14="http://schemas.microsoft.com/office/powerpoint/2010/main" val="1590755381"/>
              </p:ext>
            </p:extLst>
          </p:nvPr>
        </p:nvGraphicFramePr>
        <p:xfrm>
          <a:off x="917799" y="786822"/>
          <a:ext cx="4045289" cy="216054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Chart 10"/>
          <p:cNvGraphicFramePr>
            <a:graphicFrameLocks/>
          </p:cNvGraphicFramePr>
          <p:nvPr>
            <p:extLst>
              <p:ext uri="{D42A27DB-BD31-4B8C-83A1-F6EECF244321}">
                <p14:modId xmlns:p14="http://schemas.microsoft.com/office/powerpoint/2010/main" val="915502372"/>
              </p:ext>
            </p:extLst>
          </p:nvPr>
        </p:nvGraphicFramePr>
        <p:xfrm>
          <a:off x="694703" y="2844487"/>
          <a:ext cx="6018270" cy="2387908"/>
        </p:xfrm>
        <a:graphic>
          <a:graphicData uri="http://schemas.openxmlformats.org/drawingml/2006/chart">
            <c:chart xmlns:c="http://schemas.openxmlformats.org/drawingml/2006/chart" xmlns:r="http://schemas.openxmlformats.org/officeDocument/2006/relationships" r:id="rId4"/>
          </a:graphicData>
        </a:graphic>
      </p:graphicFrame>
      <p:sp>
        <p:nvSpPr>
          <p:cNvPr id="5" name="TextBox 4"/>
          <p:cNvSpPr txBox="1"/>
          <p:nvPr/>
        </p:nvSpPr>
        <p:spPr>
          <a:xfrm>
            <a:off x="663140" y="475951"/>
            <a:ext cx="318229" cy="369332"/>
          </a:xfrm>
          <a:prstGeom prst="rect">
            <a:avLst/>
          </a:prstGeom>
          <a:noFill/>
        </p:spPr>
        <p:txBody>
          <a:bodyPr wrap="none" rtlCol="0">
            <a:spAutoFit/>
          </a:bodyPr>
          <a:lstStyle/>
          <a:p>
            <a:r>
              <a:rPr lang="en-US" dirty="0"/>
              <a:t>A</a:t>
            </a:r>
          </a:p>
        </p:txBody>
      </p:sp>
      <p:sp>
        <p:nvSpPr>
          <p:cNvPr id="6" name="TextBox 5"/>
          <p:cNvSpPr txBox="1"/>
          <p:nvPr/>
        </p:nvSpPr>
        <p:spPr>
          <a:xfrm>
            <a:off x="668463" y="2665676"/>
            <a:ext cx="312906" cy="369332"/>
          </a:xfrm>
          <a:prstGeom prst="rect">
            <a:avLst/>
          </a:prstGeom>
          <a:noFill/>
        </p:spPr>
        <p:txBody>
          <a:bodyPr wrap="none" rtlCol="0">
            <a:spAutoFit/>
          </a:bodyPr>
          <a:lstStyle/>
          <a:p>
            <a:r>
              <a:rPr lang="en-US" dirty="0"/>
              <a:t>B</a:t>
            </a:r>
          </a:p>
        </p:txBody>
      </p:sp>
      <p:cxnSp>
        <p:nvCxnSpPr>
          <p:cNvPr id="8" name="Straight Connector 7"/>
          <p:cNvCxnSpPr/>
          <p:nvPr/>
        </p:nvCxnSpPr>
        <p:spPr>
          <a:xfrm>
            <a:off x="3682470" y="4529501"/>
            <a:ext cx="857780" cy="0"/>
          </a:xfrm>
          <a:prstGeom prst="line">
            <a:avLst/>
          </a:prstGeom>
          <a:ln>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a:off x="2704570" y="4739051"/>
            <a:ext cx="857780" cy="0"/>
          </a:xfrm>
          <a:prstGeom prst="line">
            <a:avLst/>
          </a:prstGeom>
          <a:ln>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1713970" y="4834301"/>
            <a:ext cx="857780" cy="0"/>
          </a:xfrm>
          <a:prstGeom prst="line">
            <a:avLst/>
          </a:prstGeom>
          <a:ln>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621582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161129</TotalTime>
  <Words>100</Words>
  <Application>Microsoft Macintosh PowerPoint</Application>
  <PresentationFormat>Letter Paper (8.5x11 in)</PresentationFormat>
  <Paragraphs>6</Paragraphs>
  <Slides>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Fan Lin</dc:creator>
  <cp:lastModifiedBy>Sue Rhee</cp:lastModifiedBy>
  <cp:revision>1276</cp:revision>
  <cp:lastPrinted>2020-01-29T19:46:17Z</cp:lastPrinted>
  <dcterms:created xsi:type="dcterms:W3CDTF">2018-04-05T21:34:21Z</dcterms:created>
  <dcterms:modified xsi:type="dcterms:W3CDTF">2020-05-07T16:43:29Z</dcterms:modified>
</cp:coreProperties>
</file>