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8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4" autoAdjust="0"/>
    <p:restoredTop sz="78912" autoAdjust="0"/>
  </p:normalViewPr>
  <p:slideViewPr>
    <p:cSldViewPr snapToGrid="0" snapToObjects="1">
      <p:cViewPr varScale="1">
        <p:scale>
          <a:sx n="95" d="100"/>
          <a:sy n="95" d="100"/>
        </p:scale>
        <p:origin x="23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n:Desktop:predict_causual_genes:feature_selection:AT%20LOO_AUC_reduc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n:Desktop:predict_causual_genes:feature_selection:rice%20LOO_AUC_reduc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602894232807E-2"/>
          <c:y val="4.7236180904522598E-2"/>
          <c:w val="0.88009342413279401"/>
          <c:h val="0.15957067493416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LOO_AUC_reduction.txt!$B$1</c:f>
              <c:strCache>
                <c:ptCount val="1"/>
                <c:pt idx="0">
                  <c:v>ROC-AUC change</c:v>
                </c:pt>
              </c:strCache>
            </c:strRef>
          </c:tx>
          <c:spPr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Sheet1!$C$229:$C$260</c:f>
                <c:numCache>
                  <c:formatCode>General</c:formatCode>
                  <c:ptCount val="32"/>
                  <c:pt idx="0">
                    <c:v>9.7734046122571593E-3</c:v>
                  </c:pt>
                  <c:pt idx="1">
                    <c:v>6.1304342815328098E-3</c:v>
                  </c:pt>
                  <c:pt idx="2">
                    <c:v>5.8864331771744903E-3</c:v>
                  </c:pt>
                  <c:pt idx="3">
                    <c:v>3.6365244258459101E-3</c:v>
                  </c:pt>
                  <c:pt idx="4">
                    <c:v>3.77323354696334E-3</c:v>
                  </c:pt>
                  <c:pt idx="5">
                    <c:v>3.57487488001062E-3</c:v>
                  </c:pt>
                  <c:pt idx="6">
                    <c:v>1.9001651918059801E-3</c:v>
                  </c:pt>
                  <c:pt idx="7">
                    <c:v>2.4521206499841801E-3</c:v>
                  </c:pt>
                  <c:pt idx="8">
                    <c:v>1.8666312063687299E-3</c:v>
                  </c:pt>
                  <c:pt idx="9">
                    <c:v>1.1558550842544299E-3</c:v>
                  </c:pt>
                  <c:pt idx="10">
                    <c:v>1.4065150192998301E-3</c:v>
                  </c:pt>
                  <c:pt idx="11">
                    <c:v>1.06173852740648E-3</c:v>
                  </c:pt>
                  <c:pt idx="12">
                    <c:v>1.0484808367542599E-3</c:v>
                  </c:pt>
                  <c:pt idx="13">
                    <c:v>1.10159092617555E-3</c:v>
                  </c:pt>
                  <c:pt idx="14">
                    <c:v>9.1986526701758997E-4</c:v>
                  </c:pt>
                  <c:pt idx="15">
                    <c:v>1.30136804454812E-3</c:v>
                  </c:pt>
                  <c:pt idx="16">
                    <c:v>1.28209830500585E-3</c:v>
                  </c:pt>
                  <c:pt idx="17">
                    <c:v>2.2802022512493701E-3</c:v>
                  </c:pt>
                  <c:pt idx="18">
                    <c:v>1.2030790737756201E-3</c:v>
                  </c:pt>
                  <c:pt idx="19">
                    <c:v>1.29352800687085E-3</c:v>
                  </c:pt>
                  <c:pt idx="20">
                    <c:v>1.16150637668246E-3</c:v>
                  </c:pt>
                  <c:pt idx="21">
                    <c:v>1.07857900682854E-3</c:v>
                  </c:pt>
                  <c:pt idx="22">
                    <c:v>1.67678743463535E-3</c:v>
                  </c:pt>
                  <c:pt idx="23">
                    <c:v>1.14189164012364E-3</c:v>
                  </c:pt>
                  <c:pt idx="24">
                    <c:v>1.0551234401609E-3</c:v>
                  </c:pt>
                  <c:pt idx="25">
                    <c:v>1.3552102147394E-3</c:v>
                  </c:pt>
                  <c:pt idx="26">
                    <c:v>1.20837773639105E-3</c:v>
                  </c:pt>
                  <c:pt idx="27">
                    <c:v>2.20593730184082E-3</c:v>
                  </c:pt>
                  <c:pt idx="28">
                    <c:v>2.58550930379798E-3</c:v>
                  </c:pt>
                  <c:pt idx="29">
                    <c:v>5.3418355162366997E-3</c:v>
                  </c:pt>
                  <c:pt idx="30">
                    <c:v>2.37247986763009E-3</c:v>
                  </c:pt>
                  <c:pt idx="31">
                    <c:v>4.4353943102146401E-3</c:v>
                  </c:pt>
                </c:numCache>
              </c:numRef>
            </c:plus>
            <c:minus>
              <c:numRef>
                <c:f>Sheet1!$C$229:$C$260</c:f>
                <c:numCache>
                  <c:formatCode>General</c:formatCode>
                  <c:ptCount val="32"/>
                  <c:pt idx="0">
                    <c:v>9.7734046122571593E-3</c:v>
                  </c:pt>
                  <c:pt idx="1">
                    <c:v>6.1304342815328098E-3</c:v>
                  </c:pt>
                  <c:pt idx="2">
                    <c:v>5.8864331771744903E-3</c:v>
                  </c:pt>
                  <c:pt idx="3">
                    <c:v>3.6365244258459101E-3</c:v>
                  </c:pt>
                  <c:pt idx="4">
                    <c:v>3.77323354696334E-3</c:v>
                  </c:pt>
                  <c:pt idx="5">
                    <c:v>3.57487488001062E-3</c:v>
                  </c:pt>
                  <c:pt idx="6">
                    <c:v>1.9001651918059801E-3</c:v>
                  </c:pt>
                  <c:pt idx="7">
                    <c:v>2.4521206499841801E-3</c:v>
                  </c:pt>
                  <c:pt idx="8">
                    <c:v>1.8666312063687299E-3</c:v>
                  </c:pt>
                  <c:pt idx="9">
                    <c:v>1.1558550842544299E-3</c:v>
                  </c:pt>
                  <c:pt idx="10">
                    <c:v>1.4065150192998301E-3</c:v>
                  </c:pt>
                  <c:pt idx="11">
                    <c:v>1.06173852740648E-3</c:v>
                  </c:pt>
                  <c:pt idx="12">
                    <c:v>1.0484808367542599E-3</c:v>
                  </c:pt>
                  <c:pt idx="13">
                    <c:v>1.10159092617555E-3</c:v>
                  </c:pt>
                  <c:pt idx="14">
                    <c:v>9.1986526701758997E-4</c:v>
                  </c:pt>
                  <c:pt idx="15">
                    <c:v>1.30136804454812E-3</c:v>
                  </c:pt>
                  <c:pt idx="16">
                    <c:v>1.28209830500585E-3</c:v>
                  </c:pt>
                  <c:pt idx="17">
                    <c:v>2.2802022512493701E-3</c:v>
                  </c:pt>
                  <c:pt idx="18">
                    <c:v>1.2030790737756201E-3</c:v>
                  </c:pt>
                  <c:pt idx="19">
                    <c:v>1.29352800687085E-3</c:v>
                  </c:pt>
                  <c:pt idx="20">
                    <c:v>1.16150637668246E-3</c:v>
                  </c:pt>
                  <c:pt idx="21">
                    <c:v>1.07857900682854E-3</c:v>
                  </c:pt>
                  <c:pt idx="22">
                    <c:v>1.67678743463535E-3</c:v>
                  </c:pt>
                  <c:pt idx="23">
                    <c:v>1.14189164012364E-3</c:v>
                  </c:pt>
                  <c:pt idx="24">
                    <c:v>1.0551234401609E-3</c:v>
                  </c:pt>
                  <c:pt idx="25">
                    <c:v>1.3552102147394E-3</c:v>
                  </c:pt>
                  <c:pt idx="26">
                    <c:v>1.20837773639105E-3</c:v>
                  </c:pt>
                  <c:pt idx="27">
                    <c:v>2.20593730184082E-3</c:v>
                  </c:pt>
                  <c:pt idx="28">
                    <c:v>2.58550930379798E-3</c:v>
                  </c:pt>
                  <c:pt idx="29">
                    <c:v>5.3418355162366997E-3</c:v>
                  </c:pt>
                  <c:pt idx="30">
                    <c:v>2.37247986763009E-3</c:v>
                  </c:pt>
                  <c:pt idx="31">
                    <c:v>4.4353943102146401E-3</c:v>
                  </c:pt>
                </c:numCache>
              </c:numRef>
            </c:minus>
          </c:errBars>
          <c:cat>
            <c:strRef>
              <c:f>Sheet1!$A$266:$A$297</c:f>
              <c:strCache>
                <c:ptCount val="32"/>
                <c:pt idx="0">
                  <c:v>paralog_copy_number</c:v>
                </c:pt>
                <c:pt idx="1">
                  <c:v>is_TF</c:v>
                </c:pt>
                <c:pt idx="2">
                  <c:v>is_specialized_metabolism</c:v>
                </c:pt>
                <c:pt idx="3">
                  <c:v>CE_snp</c:v>
                </c:pt>
                <c:pt idx="4">
                  <c:v>normalized_nonsyn_SNP</c:v>
                </c:pt>
                <c:pt idx="5">
                  <c:v>network_weight</c:v>
                </c:pt>
                <c:pt idx="6">
                  <c:v>is_receptor</c:v>
                </c:pt>
                <c:pt idx="7">
                  <c:v>is_hormones_metabolism</c:v>
                </c:pt>
                <c:pt idx="8">
                  <c:v>is_carbohydrates_metabolism</c:v>
                </c:pt>
                <c:pt idx="9">
                  <c:v>is_inorganic_nutrients_metabolism</c:v>
                </c:pt>
                <c:pt idx="10">
                  <c:v>is_macromolecule_metabolism</c:v>
                </c:pt>
                <c:pt idx="11">
                  <c:v>is_transporter</c:v>
                </c:pt>
                <c:pt idx="12">
                  <c:v>is_cofactors_metabolism</c:v>
                </c:pt>
                <c:pt idx="13">
                  <c:v>is_essential_gene</c:v>
                </c:pt>
                <c:pt idx="14">
                  <c:v>is_nonsyn_deleterious</c:v>
                </c:pt>
                <c:pt idx="15">
                  <c:v>is_kinase</c:v>
                </c:pt>
                <c:pt idx="16">
                  <c:v>is_fatty_acids_lipids_metabolism</c:v>
                </c:pt>
                <c:pt idx="17">
                  <c:v>is_splice_site_SNP</c:v>
                </c:pt>
                <c:pt idx="18">
                  <c:v>is_energy_metabolism</c:v>
                </c:pt>
                <c:pt idx="19">
                  <c:v>TFBS_indel</c:v>
                </c:pt>
                <c:pt idx="20">
                  <c:v>is_other_metabolism</c:v>
                </c:pt>
                <c:pt idx="21">
                  <c:v>is_stop_gained</c:v>
                </c:pt>
                <c:pt idx="22">
                  <c:v>is_redox_metabolism</c:v>
                </c:pt>
                <c:pt idx="23">
                  <c:v>is_detoxification_metabolism</c:v>
                </c:pt>
                <c:pt idx="24">
                  <c:v>is_stop_lost</c:v>
                </c:pt>
                <c:pt idx="25">
                  <c:v>is_amino_acids_metabolism</c:v>
                </c:pt>
                <c:pt idx="26">
                  <c:v>is_nucleotides_metabolism</c:v>
                </c:pt>
                <c:pt idx="27">
                  <c:v>is_start_lost</c:v>
                </c:pt>
                <c:pt idx="28">
                  <c:v>percent_absence</c:v>
                </c:pt>
                <c:pt idx="29">
                  <c:v>TFBS_snp</c:v>
                </c:pt>
                <c:pt idx="30">
                  <c:v>CE_indel</c:v>
                </c:pt>
                <c:pt idx="31">
                  <c:v>is_start_gained</c:v>
                </c:pt>
              </c:strCache>
            </c:strRef>
          </c:cat>
          <c:val>
            <c:numRef>
              <c:f>Sheet1!$B$266:$B$297</c:f>
              <c:numCache>
                <c:formatCode>General</c:formatCode>
                <c:ptCount val="32"/>
                <c:pt idx="0">
                  <c:v>-5.0260828731937802E-2</c:v>
                </c:pt>
                <c:pt idx="1">
                  <c:v>-2.0082924584589101E-2</c:v>
                </c:pt>
                <c:pt idx="2">
                  <c:v>-1.0783713453003999E-2</c:v>
                </c:pt>
                <c:pt idx="3">
                  <c:v>-6.3903751113440297E-3</c:v>
                </c:pt>
                <c:pt idx="4">
                  <c:v>-6.0904163063863898E-3</c:v>
                </c:pt>
                <c:pt idx="5">
                  <c:v>-6.0874955460514897E-3</c:v>
                </c:pt>
                <c:pt idx="6">
                  <c:v>-5.28463603954592E-3</c:v>
                </c:pt>
                <c:pt idx="7">
                  <c:v>-5.1936580223007301E-3</c:v>
                </c:pt>
                <c:pt idx="8">
                  <c:v>-5.1161959173031801E-3</c:v>
                </c:pt>
                <c:pt idx="9">
                  <c:v>-4.3664374898173498E-3</c:v>
                </c:pt>
                <c:pt idx="10">
                  <c:v>-3.2751178656074699E-3</c:v>
                </c:pt>
                <c:pt idx="11">
                  <c:v>-2.8072227809095699E-3</c:v>
                </c:pt>
                <c:pt idx="12">
                  <c:v>-2.05774308913862E-3</c:v>
                </c:pt>
                <c:pt idx="13">
                  <c:v>-1.24239325399448E-3</c:v>
                </c:pt>
                <c:pt idx="14">
                  <c:v>-1.08034137033754E-3</c:v>
                </c:pt>
                <c:pt idx="15">
                  <c:v>-8.6814753831336198E-4</c:v>
                </c:pt>
                <c:pt idx="16">
                  <c:v>-6.3191289565818498E-4</c:v>
                </c:pt>
                <c:pt idx="17">
                  <c:v>-2.9636660397077899E-4</c:v>
                </c:pt>
                <c:pt idx="18">
                  <c:v>-1.9282424681375701E-4</c:v>
                </c:pt>
                <c:pt idx="19" formatCode="0.00E+00">
                  <c:v>2.7792491751584502E-5</c:v>
                </c:pt>
                <c:pt idx="20" formatCode="0.00E+00">
                  <c:v>6.8249023627342206E-5</c:v>
                </c:pt>
                <c:pt idx="21">
                  <c:v>2.1057448235424801E-4</c:v>
                </c:pt>
                <c:pt idx="22">
                  <c:v>2.5652281591465297E-4</c:v>
                </c:pt>
                <c:pt idx="23">
                  <c:v>6.1762840291557704E-4</c:v>
                </c:pt>
                <c:pt idx="24">
                  <c:v>6.2963236854660098E-4</c:v>
                </c:pt>
                <c:pt idx="25">
                  <c:v>1.1064837763712801E-3</c:v>
                </c:pt>
                <c:pt idx="26">
                  <c:v>1.296583389277E-3</c:v>
                </c:pt>
                <c:pt idx="27">
                  <c:v>1.32085596166992E-3</c:v>
                </c:pt>
                <c:pt idx="28">
                  <c:v>1.8099891355731401E-3</c:v>
                </c:pt>
                <c:pt idx="29">
                  <c:v>2.4991634335118501E-3</c:v>
                </c:pt>
                <c:pt idx="30">
                  <c:v>2.90814084624309E-3</c:v>
                </c:pt>
                <c:pt idx="31">
                  <c:v>3.6317762370222202E-3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0-0845-B7CF-BCF6BFAFC4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1991640"/>
        <c:axId val="-2141433192"/>
      </c:barChart>
      <c:catAx>
        <c:axId val="-214199164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41433192"/>
        <c:crosses val="autoZero"/>
        <c:auto val="1"/>
        <c:lblAlgn val="ctr"/>
        <c:lblOffset val="1000"/>
        <c:noMultiLvlLbl val="0"/>
      </c:catAx>
      <c:valAx>
        <c:axId val="-2141433192"/>
        <c:scaling>
          <c:orientation val="minMax"/>
          <c:max val="0.02"/>
          <c:min val="-0.0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600"/>
                </a:pPr>
                <a:r>
                  <a:rPr lang="en-US" sz="1100" b="1" i="0" baseline="0" dirty="0">
                    <a:effectLst/>
                  </a:rPr>
                  <a:t>AUC-ROC change</a:t>
                </a:r>
                <a:endParaRPr lang="en-US" sz="6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9.13641369331087E-3"/>
              <c:y val="0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-2141991640"/>
        <c:crosses val="autoZero"/>
        <c:crossBetween val="between"/>
        <c:majorUnit val="0.02"/>
      </c:valAx>
      <c:spPr>
        <a:ln>
          <a:solidFill>
            <a:srgbClr val="000000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33602894232807E-2"/>
          <c:y val="4.7236180904522598E-2"/>
          <c:w val="0.88009342413279401"/>
          <c:h val="0.23112488994007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'[AT LOO_AUC_reduction.xlsx]LOO_AUC_reduction.txt'!$B$1</c:f>
              <c:strCache>
                <c:ptCount val="1"/>
                <c:pt idx="0">
                  <c:v>ROC-AUC change</c:v>
                </c:pt>
              </c:strCache>
            </c:strRef>
          </c:tx>
          <c:spPr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'[AT LOO_AUC_reduction.xlsx]Sheet1'!$C$229:$C$260</c:f>
                <c:numCache>
                  <c:formatCode>General</c:formatCode>
                  <c:ptCount val="32"/>
                  <c:pt idx="0">
                    <c:v>9.7734046122571593E-3</c:v>
                  </c:pt>
                  <c:pt idx="1">
                    <c:v>6.1304342815328098E-3</c:v>
                  </c:pt>
                  <c:pt idx="2">
                    <c:v>5.8864331771744903E-3</c:v>
                  </c:pt>
                  <c:pt idx="3">
                    <c:v>3.6365244258459101E-3</c:v>
                  </c:pt>
                  <c:pt idx="4">
                    <c:v>3.77323354696334E-3</c:v>
                  </c:pt>
                  <c:pt idx="5">
                    <c:v>3.57487488001062E-3</c:v>
                  </c:pt>
                  <c:pt idx="6">
                    <c:v>1.9001651918059801E-3</c:v>
                  </c:pt>
                  <c:pt idx="7">
                    <c:v>2.4521206499841801E-3</c:v>
                  </c:pt>
                  <c:pt idx="8">
                    <c:v>1.8666312063687299E-3</c:v>
                  </c:pt>
                  <c:pt idx="9">
                    <c:v>1.1558550842544299E-3</c:v>
                  </c:pt>
                  <c:pt idx="10">
                    <c:v>1.4065150192998301E-3</c:v>
                  </c:pt>
                  <c:pt idx="11">
                    <c:v>1.06173852740648E-3</c:v>
                  </c:pt>
                  <c:pt idx="12">
                    <c:v>1.0484808367542599E-3</c:v>
                  </c:pt>
                  <c:pt idx="13">
                    <c:v>1.10159092617555E-3</c:v>
                  </c:pt>
                  <c:pt idx="14">
                    <c:v>9.1986526701758997E-4</c:v>
                  </c:pt>
                  <c:pt idx="15">
                    <c:v>1.30136804454812E-3</c:v>
                  </c:pt>
                  <c:pt idx="16">
                    <c:v>1.28209830500585E-3</c:v>
                  </c:pt>
                  <c:pt idx="17">
                    <c:v>2.2802022512493701E-3</c:v>
                  </c:pt>
                  <c:pt idx="18">
                    <c:v>1.2030790737756201E-3</c:v>
                  </c:pt>
                  <c:pt idx="19">
                    <c:v>1.29352800687085E-3</c:v>
                  </c:pt>
                  <c:pt idx="20">
                    <c:v>1.16150637668246E-3</c:v>
                  </c:pt>
                  <c:pt idx="21">
                    <c:v>1.07857900682854E-3</c:v>
                  </c:pt>
                  <c:pt idx="22">
                    <c:v>1.67678743463535E-3</c:v>
                  </c:pt>
                  <c:pt idx="23">
                    <c:v>1.14189164012364E-3</c:v>
                  </c:pt>
                  <c:pt idx="24">
                    <c:v>1.0551234401609E-3</c:v>
                  </c:pt>
                  <c:pt idx="25">
                    <c:v>1.3552102147394E-3</c:v>
                  </c:pt>
                  <c:pt idx="26">
                    <c:v>1.20837773639105E-3</c:v>
                  </c:pt>
                  <c:pt idx="27">
                    <c:v>2.20593730184082E-3</c:v>
                  </c:pt>
                  <c:pt idx="28">
                    <c:v>2.58550930379798E-3</c:v>
                  </c:pt>
                  <c:pt idx="29">
                    <c:v>5.3418355162366997E-3</c:v>
                  </c:pt>
                  <c:pt idx="30">
                    <c:v>2.37247986763009E-3</c:v>
                  </c:pt>
                  <c:pt idx="31">
                    <c:v>4.4353943102146401E-3</c:v>
                  </c:pt>
                </c:numCache>
              </c:numRef>
            </c:plus>
            <c:minus>
              <c:numRef>
                <c:f>'[AT LOO_AUC_reduction.xlsx]Sheet1'!$C$229:$C$260</c:f>
                <c:numCache>
                  <c:formatCode>General</c:formatCode>
                  <c:ptCount val="32"/>
                  <c:pt idx="0">
                    <c:v>9.7734046122571593E-3</c:v>
                  </c:pt>
                  <c:pt idx="1">
                    <c:v>6.1304342815328098E-3</c:v>
                  </c:pt>
                  <c:pt idx="2">
                    <c:v>5.8864331771744903E-3</c:v>
                  </c:pt>
                  <c:pt idx="3">
                    <c:v>3.6365244258459101E-3</c:v>
                  </c:pt>
                  <c:pt idx="4">
                    <c:v>3.77323354696334E-3</c:v>
                  </c:pt>
                  <c:pt idx="5">
                    <c:v>3.57487488001062E-3</c:v>
                  </c:pt>
                  <c:pt idx="6">
                    <c:v>1.9001651918059801E-3</c:v>
                  </c:pt>
                  <c:pt idx="7">
                    <c:v>2.4521206499841801E-3</c:v>
                  </c:pt>
                  <c:pt idx="8">
                    <c:v>1.8666312063687299E-3</c:v>
                  </c:pt>
                  <c:pt idx="9">
                    <c:v>1.1558550842544299E-3</c:v>
                  </c:pt>
                  <c:pt idx="10">
                    <c:v>1.4065150192998301E-3</c:v>
                  </c:pt>
                  <c:pt idx="11">
                    <c:v>1.06173852740648E-3</c:v>
                  </c:pt>
                  <c:pt idx="12">
                    <c:v>1.0484808367542599E-3</c:v>
                  </c:pt>
                  <c:pt idx="13">
                    <c:v>1.10159092617555E-3</c:v>
                  </c:pt>
                  <c:pt idx="14">
                    <c:v>9.1986526701758997E-4</c:v>
                  </c:pt>
                  <c:pt idx="15">
                    <c:v>1.30136804454812E-3</c:v>
                  </c:pt>
                  <c:pt idx="16">
                    <c:v>1.28209830500585E-3</c:v>
                  </c:pt>
                  <c:pt idx="17">
                    <c:v>2.2802022512493701E-3</c:v>
                  </c:pt>
                  <c:pt idx="18">
                    <c:v>1.2030790737756201E-3</c:v>
                  </c:pt>
                  <c:pt idx="19">
                    <c:v>1.29352800687085E-3</c:v>
                  </c:pt>
                  <c:pt idx="20">
                    <c:v>1.16150637668246E-3</c:v>
                  </c:pt>
                  <c:pt idx="21">
                    <c:v>1.07857900682854E-3</c:v>
                  </c:pt>
                  <c:pt idx="22">
                    <c:v>1.67678743463535E-3</c:v>
                  </c:pt>
                  <c:pt idx="23">
                    <c:v>1.14189164012364E-3</c:v>
                  </c:pt>
                  <c:pt idx="24">
                    <c:v>1.0551234401609E-3</c:v>
                  </c:pt>
                  <c:pt idx="25">
                    <c:v>1.3552102147394E-3</c:v>
                  </c:pt>
                  <c:pt idx="26">
                    <c:v>1.20837773639105E-3</c:v>
                  </c:pt>
                  <c:pt idx="27">
                    <c:v>2.20593730184082E-3</c:v>
                  </c:pt>
                  <c:pt idx="28">
                    <c:v>2.58550930379798E-3</c:v>
                  </c:pt>
                  <c:pt idx="29">
                    <c:v>5.3418355162366997E-3</c:v>
                  </c:pt>
                  <c:pt idx="30">
                    <c:v>2.37247986763009E-3</c:v>
                  </c:pt>
                  <c:pt idx="31">
                    <c:v>4.4353943102146401E-3</c:v>
                  </c:pt>
                </c:numCache>
              </c:numRef>
            </c:minus>
          </c:errBars>
          <c:cat>
            <c:strRef>
              <c:f>Sheet1!$A$215:$A$246</c:f>
              <c:strCache>
                <c:ptCount val="32"/>
                <c:pt idx="0">
                  <c:v>paralog_copy_number</c:v>
                </c:pt>
                <c:pt idx="1">
                  <c:v>is_specialized_metabolism</c:v>
                </c:pt>
                <c:pt idx="2">
                  <c:v>network_weight</c:v>
                </c:pt>
                <c:pt idx="3">
                  <c:v>is_TF</c:v>
                </c:pt>
                <c:pt idx="4">
                  <c:v>is_transporter</c:v>
                </c:pt>
                <c:pt idx="5">
                  <c:v>is_inorganic_nutrients_metabolism</c:v>
                </c:pt>
                <c:pt idx="6">
                  <c:v>is_carbohydrates_metabolism</c:v>
                </c:pt>
                <c:pt idx="7">
                  <c:v>is_receptor</c:v>
                </c:pt>
                <c:pt idx="8">
                  <c:v>is_amino_acids_metabolism</c:v>
                </c:pt>
                <c:pt idx="9">
                  <c:v>is_stop_lost</c:v>
                </c:pt>
                <c:pt idx="10">
                  <c:v>CE_indel</c:v>
                </c:pt>
                <c:pt idx="11">
                  <c:v>is_essential_gene</c:v>
                </c:pt>
                <c:pt idx="12">
                  <c:v>is_kinase</c:v>
                </c:pt>
                <c:pt idx="13">
                  <c:v>is_hormones_metabolism</c:v>
                </c:pt>
                <c:pt idx="14">
                  <c:v>is_energy_metabolism</c:v>
                </c:pt>
                <c:pt idx="15">
                  <c:v>is_nucleotides_metabolism</c:v>
                </c:pt>
                <c:pt idx="16">
                  <c:v>is_splice_site_SNP</c:v>
                </c:pt>
                <c:pt idx="17">
                  <c:v>is_other_metabolism</c:v>
                </c:pt>
                <c:pt idx="18">
                  <c:v>is_fatty_acids_lipids_metabolism</c:v>
                </c:pt>
                <c:pt idx="19">
                  <c:v>is_detoxification_metabolism</c:v>
                </c:pt>
                <c:pt idx="20">
                  <c:v>is_redox_metabolism</c:v>
                </c:pt>
                <c:pt idx="21">
                  <c:v>is_nonsyn_deleterious</c:v>
                </c:pt>
                <c:pt idx="22">
                  <c:v>is_start_lost</c:v>
                </c:pt>
                <c:pt idx="23">
                  <c:v>is_macromolecule_metabolism</c:v>
                </c:pt>
                <c:pt idx="24">
                  <c:v>TFBS_snp</c:v>
                </c:pt>
                <c:pt idx="25">
                  <c:v>is_cofactors_metabolism</c:v>
                </c:pt>
                <c:pt idx="26">
                  <c:v>is_start_gained</c:v>
                </c:pt>
                <c:pt idx="27">
                  <c:v>TFBS_indel</c:v>
                </c:pt>
                <c:pt idx="28">
                  <c:v>is_stop_gained</c:v>
                </c:pt>
                <c:pt idx="29">
                  <c:v>CE_snp</c:v>
                </c:pt>
                <c:pt idx="30">
                  <c:v>normalized_nonsyn_SNP</c:v>
                </c:pt>
                <c:pt idx="31">
                  <c:v>percent_absence</c:v>
                </c:pt>
              </c:strCache>
            </c:strRef>
          </c:cat>
          <c:val>
            <c:numRef>
              <c:f>Sheet1!$B$215:$B$246</c:f>
              <c:numCache>
                <c:formatCode>General</c:formatCode>
                <c:ptCount val="32"/>
                <c:pt idx="0">
                  <c:v>-7.6898743081863993E-2</c:v>
                </c:pt>
                <c:pt idx="1">
                  <c:v>-1.8186019359526101E-2</c:v>
                </c:pt>
                <c:pt idx="2">
                  <c:v>-7.4962060415567503E-3</c:v>
                </c:pt>
                <c:pt idx="3">
                  <c:v>-7.3435597918459902E-3</c:v>
                </c:pt>
                <c:pt idx="4">
                  <c:v>-5.4387822743301303E-3</c:v>
                </c:pt>
                <c:pt idx="5">
                  <c:v>-3.1047870944513798E-3</c:v>
                </c:pt>
                <c:pt idx="6">
                  <c:v>-2.4546361712249501E-3</c:v>
                </c:pt>
                <c:pt idx="7">
                  <c:v>-1.7194479008746299E-3</c:v>
                </c:pt>
                <c:pt idx="8">
                  <c:v>-1.1903649190615E-3</c:v>
                </c:pt>
                <c:pt idx="9">
                  <c:v>-1.0793819527048899E-3</c:v>
                </c:pt>
                <c:pt idx="10">
                  <c:v>-9.2200237678744705E-4</c:v>
                </c:pt>
                <c:pt idx="11">
                  <c:v>-8.5941941718728097E-4</c:v>
                </c:pt>
                <c:pt idx="12">
                  <c:v>-6.8668545717062398E-4</c:v>
                </c:pt>
                <c:pt idx="13">
                  <c:v>-6.8629591013003803E-4</c:v>
                </c:pt>
                <c:pt idx="14">
                  <c:v>-3.7320115405618099E-4</c:v>
                </c:pt>
                <c:pt idx="15">
                  <c:v>-3.5440518959692699E-4</c:v>
                </c:pt>
                <c:pt idx="16" formatCode="0.00E+00">
                  <c:v>-9.3284548752834998E-5</c:v>
                </c:pt>
                <c:pt idx="17" formatCode="0.00E+00">
                  <c:v>-8.5589390531722097E-5</c:v>
                </c:pt>
                <c:pt idx="18">
                  <c:v>2.0174127095191899E-4</c:v>
                </c:pt>
                <c:pt idx="19">
                  <c:v>3.1530182858994002E-4</c:v>
                </c:pt>
                <c:pt idx="20">
                  <c:v>3.60117216437596E-4</c:v>
                </c:pt>
                <c:pt idx="21">
                  <c:v>4.38724796612523E-4</c:v>
                </c:pt>
                <c:pt idx="22">
                  <c:v>4.4015635762876501E-4</c:v>
                </c:pt>
                <c:pt idx="23">
                  <c:v>6.3022387708824899E-4</c:v>
                </c:pt>
                <c:pt idx="24">
                  <c:v>7.1873774890092099E-4</c:v>
                </c:pt>
                <c:pt idx="25">
                  <c:v>8.0850363450414304E-4</c:v>
                </c:pt>
                <c:pt idx="26">
                  <c:v>8.5237742449905101E-4</c:v>
                </c:pt>
                <c:pt idx="27">
                  <c:v>1.12375423610532E-3</c:v>
                </c:pt>
                <c:pt idx="28">
                  <c:v>3.1452344816511602E-3</c:v>
                </c:pt>
                <c:pt idx="29">
                  <c:v>3.4981919930584401E-3</c:v>
                </c:pt>
                <c:pt idx="30">
                  <c:v>4.0519264450923197E-3</c:v>
                </c:pt>
                <c:pt idx="31">
                  <c:v>4.0859281692813198E-3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54-5E4C-9B62-047350BA95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006584"/>
        <c:axId val="-2125724072"/>
      </c:barChart>
      <c:catAx>
        <c:axId val="-21400065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-2125724072"/>
        <c:crosses val="autoZero"/>
        <c:auto val="1"/>
        <c:lblAlgn val="ctr"/>
        <c:lblOffset val="1000"/>
        <c:noMultiLvlLbl val="0"/>
      </c:catAx>
      <c:valAx>
        <c:axId val="-2125724072"/>
        <c:scaling>
          <c:orientation val="minMax"/>
          <c:max val="0.02"/>
          <c:min val="-0.1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600"/>
                </a:pPr>
                <a:r>
                  <a:rPr lang="en-US" sz="1100" b="1" i="0" baseline="0" dirty="0">
                    <a:effectLst/>
                  </a:rPr>
                  <a:t>AUC-ROC change</a:t>
                </a:r>
                <a:endParaRPr lang="en-US" sz="6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1.0647160305629901E-2"/>
              <c:y val="2.01265410526547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-2140006584"/>
        <c:crosses val="autoZero"/>
        <c:crossBetween val="between"/>
        <c:majorUnit val="0.04"/>
      </c:valAx>
      <c:spPr>
        <a:ln>
          <a:solidFill>
            <a:srgbClr val="000000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B0E04-CF10-0E4A-B177-F58404C5BA82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18E88-A819-0540-8060-A0CBAB9303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76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18E88-A819-0540-8060-A0CBAB93035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7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F149E-FA5B-474C-AE18-C13289586223}" type="datetimeFigureOut">
              <a:rPr lang="en-US" smtClean="0"/>
              <a:pPr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8B0AB-FBE0-F04A-AEDE-43F19F0EF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377652"/>
              </p:ext>
            </p:extLst>
          </p:nvPr>
        </p:nvGraphicFramePr>
        <p:xfrm>
          <a:off x="1091309" y="4133088"/>
          <a:ext cx="7598656" cy="1925071"/>
        </p:xfrm>
        <a:graphic>
          <a:graphicData uri="http://schemas.openxmlformats.org/drawingml/2006/table">
            <a:tbl>
              <a:tblPr/>
              <a:tblGrid>
                <a:gridCol w="237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37458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</a:tblGrid>
              <a:tr h="19250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paralog_copy_number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is_specialized_metabolism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network_weight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is_TF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is_transporter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is_inorganic_nutrients_metabolism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is_carbohydrates_metabolism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is_receptor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is_amino_acids_metabolism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is_stop_lost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CE_indel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is_essential_gene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is_kinase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is_hormones_metabolism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is_energy_metabolism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is_nucleotides_metabolism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is_splice_site_snp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is_other_metabolism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is_fatty_acids_metabolism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is_detoxification_metabolism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is_redox_metabolism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is_nonsyn_deleterious_snp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is_start_lost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is_macromolecule_metabolism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TFBS_snp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is_cofactors_metabolism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is_start_garined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TFBS_indel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is_stop_garined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CE_snp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normalized_nonsyn_snp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percent_absence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256443"/>
              </p:ext>
            </p:extLst>
          </p:nvPr>
        </p:nvGraphicFramePr>
        <p:xfrm>
          <a:off x="255609" y="626877"/>
          <a:ext cx="8682838" cy="2792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83110" y="375385"/>
            <a:ext cx="1281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Arabidopsis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3670667"/>
              </p:ext>
            </p:extLst>
          </p:nvPr>
        </p:nvGraphicFramePr>
        <p:xfrm>
          <a:off x="234369" y="3386363"/>
          <a:ext cx="8635542" cy="245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8122697" y="1856986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372785" y="1773289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569696" y="4672867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755087" y="1975034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17721" y="1800378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891537" y="2300824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874292" y="4734474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605519" y="4845224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64739" y="4650970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8537149" y="5235141"/>
            <a:ext cx="0" cy="236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50635" y="3158813"/>
            <a:ext cx="53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5212" y="6058159"/>
            <a:ext cx="8260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Supplemental Figure S6. Importance of the newly added features to the Arabidopsis and rice models. Feature importance was determined by the change of AUC-ROC after removing each feature once. Red arrows indicate the new features that were added. 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506618"/>
              </p:ext>
            </p:extLst>
          </p:nvPr>
        </p:nvGraphicFramePr>
        <p:xfrm>
          <a:off x="1113876" y="1272772"/>
          <a:ext cx="7631072" cy="1925071"/>
        </p:xfrm>
        <a:graphic>
          <a:graphicData uri="http://schemas.openxmlformats.org/drawingml/2006/table">
            <a:tbl>
              <a:tblPr/>
              <a:tblGrid>
                <a:gridCol w="238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23847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</a:tblGrid>
              <a:tr h="19250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paralog_copy_number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is_TF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is_specialized_metabolism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CE_snp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normalized_nonsyn_snp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network_weight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is_receptor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is_hormones_metabolism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is_carbohydrates_metabolism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is_inorganic_nutrients_metabolism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is_macromolecule_metabolism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is_transporter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is_cofactors_metabolism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is_essential_gene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is_nonsyn_deleterious_snp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is_kinase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is_fatty_acids_metabolism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is_splice_site_snp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is_energy_metabolism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TFBS_indel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is_other_metabolism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is_stop_gained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is_redox_metabolism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is_detoxification_metabolism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is_stop_lost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/>
                        <a:t>is_amino_acids_metabolism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is_nucleotides_metabolism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is_start_lost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percent_absence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TFBS_snp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CE_indel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err="1"/>
                        <a:t>is_start_garined</a:t>
                      </a:r>
                      <a:endParaRPr lang="en-US" sz="1000" b="1" dirty="0"/>
                    </a:p>
                  </a:txBody>
                  <a:tcPr marL="2967" marR="2967" marT="2967" marB="0" vert="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099278" y="868800"/>
            <a:ext cx="763107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051594" y="3597625"/>
            <a:ext cx="763107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155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154020</TotalTime>
  <Words>349</Words>
  <Application>Microsoft Macintosh PowerPoint</Application>
  <PresentationFormat>Letter Paper (8.5x11 in)</PresentationFormat>
  <Paragraphs>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Carnegie Institution for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Sue Rhee</dc:creator>
  <cp:lastModifiedBy>Sue Rhee</cp:lastModifiedBy>
  <cp:revision>1965</cp:revision>
  <cp:lastPrinted>2018-09-16T11:06:18Z</cp:lastPrinted>
  <dcterms:created xsi:type="dcterms:W3CDTF">2015-03-24T14:56:08Z</dcterms:created>
  <dcterms:modified xsi:type="dcterms:W3CDTF">2020-05-07T16:44:53Z</dcterms:modified>
</cp:coreProperties>
</file>