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1" autoAdjust="0"/>
    <p:restoredTop sz="92553" autoAdjust="0"/>
  </p:normalViewPr>
  <p:slideViewPr>
    <p:cSldViewPr snapToGrid="0" snapToObjects="1">
      <p:cViewPr varScale="1">
        <p:scale>
          <a:sx n="136" d="100"/>
          <a:sy n="136" d="100"/>
        </p:scale>
        <p:origin x="456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V_training%20set%20rati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V_training%20set%20rati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V_training%20set%20rati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Shared:Labs:Rhee:Private:Fan:predict_causual_genes:new_model_tuning:SV_training%20set%20rati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37464398525301"/>
          <c:y val="0.133519554890349"/>
          <c:w val="0.70980152210216196"/>
          <c:h val="0.5597605258020430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'SIV training ratio'!$C$6:$C$15</c:f>
                <c:numCache>
                  <c:formatCode>General</c:formatCode>
                  <c:ptCount val="10"/>
                  <c:pt idx="0">
                    <c:v>1.16803507916151E-3</c:v>
                  </c:pt>
                  <c:pt idx="1">
                    <c:v>4.3868837906416798E-4</c:v>
                  </c:pt>
                  <c:pt idx="2">
                    <c:v>7.8998513605048305E-4</c:v>
                  </c:pt>
                  <c:pt idx="3">
                    <c:v>1.5270637057980901E-3</c:v>
                  </c:pt>
                  <c:pt idx="4">
                    <c:v>9.1928396886786703E-4</c:v>
                  </c:pt>
                  <c:pt idx="5">
                    <c:v>8.5874334049664198E-4</c:v>
                  </c:pt>
                  <c:pt idx="6">
                    <c:v>5.70393320249942E-4</c:v>
                  </c:pt>
                  <c:pt idx="7">
                    <c:v>1.6491641895468501E-3</c:v>
                  </c:pt>
                  <c:pt idx="8">
                    <c:v>3.1849863491439502E-3</c:v>
                  </c:pt>
                  <c:pt idx="9">
                    <c:v>1.33585973785732E-3</c:v>
                  </c:pt>
                </c:numCache>
              </c:numRef>
            </c:plus>
            <c:minus>
              <c:numRef>
                <c:f>'SIV training ratio'!$C$6:$C$15</c:f>
                <c:numCache>
                  <c:formatCode>General</c:formatCode>
                  <c:ptCount val="10"/>
                  <c:pt idx="0">
                    <c:v>1.16803507916151E-3</c:v>
                  </c:pt>
                  <c:pt idx="1">
                    <c:v>4.3868837906416798E-4</c:v>
                  </c:pt>
                  <c:pt idx="2">
                    <c:v>7.8998513605048305E-4</c:v>
                  </c:pt>
                  <c:pt idx="3">
                    <c:v>1.5270637057980901E-3</c:v>
                  </c:pt>
                  <c:pt idx="4">
                    <c:v>9.1928396886786703E-4</c:v>
                  </c:pt>
                  <c:pt idx="5">
                    <c:v>8.5874334049664198E-4</c:v>
                  </c:pt>
                  <c:pt idx="6">
                    <c:v>5.70393320249942E-4</c:v>
                  </c:pt>
                  <c:pt idx="7">
                    <c:v>1.6491641895468501E-3</c:v>
                  </c:pt>
                  <c:pt idx="8">
                    <c:v>3.1849863491439502E-3</c:v>
                  </c:pt>
                  <c:pt idx="9">
                    <c:v>1.33585973785732E-3</c:v>
                  </c:pt>
                </c:numCache>
              </c:numRef>
            </c:minus>
          </c:errBars>
          <c:cat>
            <c:strRef>
              <c:f>'SIV training ratio'!$A$6:$A$15</c:f>
              <c:strCache>
                <c:ptCount val="10"/>
                <c:pt idx="0">
                  <c:v>10:1</c:v>
                </c:pt>
                <c:pt idx="1">
                  <c:v>5:1</c:v>
                </c:pt>
                <c:pt idx="2">
                  <c:v>2:1</c:v>
                </c:pt>
                <c:pt idx="3">
                  <c:v>1:1</c:v>
                </c:pt>
                <c:pt idx="4">
                  <c:v>1:2</c:v>
                </c:pt>
                <c:pt idx="5">
                  <c:v>1:5</c:v>
                </c:pt>
                <c:pt idx="6">
                  <c:v>1:10</c:v>
                </c:pt>
                <c:pt idx="7">
                  <c:v>1:20</c:v>
                </c:pt>
                <c:pt idx="8">
                  <c:v>1:50</c:v>
                </c:pt>
                <c:pt idx="9">
                  <c:v>1:100</c:v>
                </c:pt>
              </c:strCache>
            </c:strRef>
          </c:cat>
          <c:val>
            <c:numRef>
              <c:f>'SIV training ratio'!$B$6:$B$15</c:f>
              <c:numCache>
                <c:formatCode>General</c:formatCode>
                <c:ptCount val="10"/>
                <c:pt idx="0">
                  <c:v>0.68156917675324902</c:v>
                </c:pt>
                <c:pt idx="1">
                  <c:v>0.71152689416400206</c:v>
                </c:pt>
                <c:pt idx="2">
                  <c:v>0.74407822911386501</c:v>
                </c:pt>
                <c:pt idx="3">
                  <c:v>0.76060981932872795</c:v>
                </c:pt>
                <c:pt idx="4">
                  <c:v>0.76910221148801605</c:v>
                </c:pt>
                <c:pt idx="5">
                  <c:v>0.78017805740351698</c:v>
                </c:pt>
                <c:pt idx="6">
                  <c:v>0.77786404129579001</c:v>
                </c:pt>
                <c:pt idx="7">
                  <c:v>0.777882236511937</c:v>
                </c:pt>
                <c:pt idx="8">
                  <c:v>0.76731269911394195</c:v>
                </c:pt>
                <c:pt idx="9">
                  <c:v>0.75505244087337697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EB-2E49-BBE5-8ABCBB880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593976"/>
        <c:axId val="-2135472984"/>
      </c:barChart>
      <c:catAx>
        <c:axId val="-2140593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u="none" strike="noStrike" baseline="0" dirty="0">
                    <a:effectLst/>
                  </a:rPr>
                  <a:t>Ratio of positives and negatives in the training set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17376453004327899"/>
              <c:y val="0.85439031873261395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35472984"/>
        <c:crosses val="autoZero"/>
        <c:auto val="1"/>
        <c:lblAlgn val="ctr"/>
        <c:lblOffset val="100"/>
        <c:noMultiLvlLbl val="0"/>
      </c:catAx>
      <c:valAx>
        <c:axId val="-2135472984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0"/>
              <c:y val="0.270553784082774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40593976"/>
        <c:crosses val="autoZero"/>
        <c:crossBetween val="between"/>
        <c:majorUnit val="0.05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solidFill>
        <a:srgbClr val="FFFFFF"/>
      </a:solidFill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72285801783999"/>
          <c:y val="0.13339178760036099"/>
          <c:w val="0.72204195720018605"/>
          <c:h val="0.564020504164698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'SIV training ratio'!$Q$6:$Q$23</c:f>
                <c:numCache>
                  <c:formatCode>General</c:formatCode>
                  <c:ptCount val="18"/>
                  <c:pt idx="0">
                    <c:v>5.8086218751383499E-4</c:v>
                  </c:pt>
                  <c:pt idx="1">
                    <c:v>3.4023635498585598E-4</c:v>
                  </c:pt>
                  <c:pt idx="2">
                    <c:v>7.5949768305688399E-4</c:v>
                  </c:pt>
                  <c:pt idx="3">
                    <c:v>1.7630044750858501E-3</c:v>
                  </c:pt>
                  <c:pt idx="4">
                    <c:v>4.8516058606382399E-4</c:v>
                  </c:pt>
                  <c:pt idx="5">
                    <c:v>2.12288001627043E-3</c:v>
                  </c:pt>
                  <c:pt idx="6">
                    <c:v>7.8191586901426105E-4</c:v>
                  </c:pt>
                  <c:pt idx="7">
                    <c:v>3.3177181640260998E-4</c:v>
                  </c:pt>
                  <c:pt idx="8">
                    <c:v>2.0275865523760699E-3</c:v>
                  </c:pt>
                </c:numCache>
              </c:numRef>
            </c:plus>
            <c:minus>
              <c:numRef>
                <c:f>'SIV training ratio'!$Q$6:$Q$23</c:f>
                <c:numCache>
                  <c:formatCode>General</c:formatCode>
                  <c:ptCount val="18"/>
                  <c:pt idx="0">
                    <c:v>5.8086218751383499E-4</c:v>
                  </c:pt>
                  <c:pt idx="1">
                    <c:v>3.4023635498585598E-4</c:v>
                  </c:pt>
                  <c:pt idx="2">
                    <c:v>7.5949768305688399E-4</c:v>
                  </c:pt>
                  <c:pt idx="3">
                    <c:v>1.7630044750858501E-3</c:v>
                  </c:pt>
                  <c:pt idx="4">
                    <c:v>4.8516058606382399E-4</c:v>
                  </c:pt>
                  <c:pt idx="5">
                    <c:v>2.12288001627043E-3</c:v>
                  </c:pt>
                  <c:pt idx="6">
                    <c:v>7.8191586901426105E-4</c:v>
                  </c:pt>
                  <c:pt idx="7">
                    <c:v>3.3177181640260998E-4</c:v>
                  </c:pt>
                  <c:pt idx="8">
                    <c:v>2.0275865523760699E-3</c:v>
                  </c:pt>
                </c:numCache>
              </c:numRef>
            </c:minus>
          </c:errBars>
          <c:cat>
            <c:numRef>
              <c:f>'SIV training ratio'!$O$6:$O$14</c:f>
              <c:numCache>
                <c:formatCode>General</c:formatCode>
                <c:ptCount val="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</c:numCache>
            </c:numRef>
          </c:cat>
          <c:val>
            <c:numRef>
              <c:f>'SIV training ratio'!$P$6:$P$14</c:f>
              <c:numCache>
                <c:formatCode>General</c:formatCode>
                <c:ptCount val="9"/>
                <c:pt idx="0">
                  <c:v>0.77907850317471405</c:v>
                </c:pt>
                <c:pt idx="1">
                  <c:v>0.77916274893813098</c:v>
                </c:pt>
                <c:pt idx="2">
                  <c:v>0.78023435379160899</c:v>
                </c:pt>
                <c:pt idx="3">
                  <c:v>0.77857541350439896</c:v>
                </c:pt>
                <c:pt idx="4">
                  <c:v>0.78111055231627302</c:v>
                </c:pt>
                <c:pt idx="5">
                  <c:v>0.77920614808474697</c:v>
                </c:pt>
                <c:pt idx="6">
                  <c:v>0.78110161761923602</c:v>
                </c:pt>
                <c:pt idx="7">
                  <c:v>0.78009987228212196</c:v>
                </c:pt>
                <c:pt idx="8">
                  <c:v>0.77986159772378905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6B-C245-930F-F069460AA0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1250488"/>
        <c:axId val="-2144268312"/>
      </c:barChart>
      <c:catAx>
        <c:axId val="21212504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u="none" strike="noStrike" baseline="0" dirty="0">
                    <a:effectLst/>
                  </a:rPr>
                  <a:t>Minimum number of samples required to split a node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6571146857281402"/>
              <c:y val="0.8012701392168649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44268312"/>
        <c:crosses val="autoZero"/>
        <c:auto val="1"/>
        <c:lblAlgn val="ctr"/>
        <c:lblOffset val="100"/>
        <c:noMultiLvlLbl val="0"/>
      </c:catAx>
      <c:valAx>
        <c:axId val="-2144268312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1.04795639651696E-3"/>
              <c:y val="0.304505696943024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12125048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85668634995599"/>
          <c:y val="0.13338885174235199"/>
          <c:w val="0.71320662540407098"/>
          <c:h val="0.564023399633189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4F81BD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'SIV training ratio'!$Z$7:$Z$11</c:f>
                <c:numCache>
                  <c:formatCode>General</c:formatCode>
                  <c:ptCount val="5"/>
                  <c:pt idx="0">
                    <c:v>1.0613391128821701E-3</c:v>
                  </c:pt>
                  <c:pt idx="1">
                    <c:v>1.0304951372656699E-3</c:v>
                  </c:pt>
                  <c:pt idx="2">
                    <c:v>8.05296914124249E-4</c:v>
                  </c:pt>
                  <c:pt idx="3">
                    <c:v>2.1466454629101499E-3</c:v>
                  </c:pt>
                  <c:pt idx="4">
                    <c:v>1.4260362829884999E-3</c:v>
                  </c:pt>
                </c:numCache>
              </c:numRef>
            </c:plus>
            <c:minus>
              <c:numRef>
                <c:f>'SIV training ratio'!$Z$7:$Z$11</c:f>
                <c:numCache>
                  <c:formatCode>General</c:formatCode>
                  <c:ptCount val="5"/>
                  <c:pt idx="0">
                    <c:v>1.0613391128821701E-3</c:v>
                  </c:pt>
                  <c:pt idx="1">
                    <c:v>1.0304951372656699E-3</c:v>
                  </c:pt>
                  <c:pt idx="2">
                    <c:v>8.05296914124249E-4</c:v>
                  </c:pt>
                  <c:pt idx="3">
                    <c:v>2.1466454629101499E-3</c:v>
                  </c:pt>
                  <c:pt idx="4">
                    <c:v>1.4260362829884999E-3</c:v>
                  </c:pt>
                </c:numCache>
              </c:numRef>
            </c:minus>
          </c:errBars>
          <c:cat>
            <c:numRef>
              <c:f>'SIV training ratio'!$X$7:$X$11</c:f>
              <c:numCache>
                <c:formatCode>General</c:formatCode>
                <c:ptCount val="5"/>
                <c:pt idx="0">
                  <c:v>25</c:v>
                </c:pt>
                <c:pt idx="1">
                  <c:v>50</c:v>
                </c:pt>
                <c:pt idx="2">
                  <c:v>100</c:v>
                </c:pt>
                <c:pt idx="3">
                  <c:v>200</c:v>
                </c:pt>
                <c:pt idx="4">
                  <c:v>300</c:v>
                </c:pt>
              </c:numCache>
            </c:numRef>
          </c:cat>
          <c:val>
            <c:numRef>
              <c:f>'SIV training ratio'!$Y$7:$Y$11</c:f>
              <c:numCache>
                <c:formatCode>General</c:formatCode>
                <c:ptCount val="5"/>
                <c:pt idx="0">
                  <c:v>0.78088761478284197</c:v>
                </c:pt>
                <c:pt idx="1">
                  <c:v>0.78991506596886696</c:v>
                </c:pt>
                <c:pt idx="2">
                  <c:v>0.79435124485238795</c:v>
                </c:pt>
                <c:pt idx="3">
                  <c:v>0.79613161656421305</c:v>
                </c:pt>
                <c:pt idx="4">
                  <c:v>0.79589649805596396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04-7A4B-98F9-11330E88E6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6772616"/>
        <c:axId val="-2127645640"/>
      </c:barChart>
      <c:catAx>
        <c:axId val="-2076772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u="none" strike="noStrike" baseline="0" dirty="0">
                    <a:effectLst/>
                  </a:rPr>
                  <a:t>Number of trees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1619934737125303"/>
              <c:y val="0.811906382670200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27645640"/>
        <c:crosses val="autoZero"/>
        <c:auto val="1"/>
        <c:lblAlgn val="ctr"/>
        <c:lblOffset val="100"/>
        <c:noMultiLvlLbl val="0"/>
      </c:catAx>
      <c:valAx>
        <c:axId val="-2127645640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1.7576218684143202E-2"/>
              <c:y val="0.303480943826380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076772616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237701521166601"/>
          <c:y val="0.15004848051018399"/>
          <c:w val="0.68926962690568705"/>
          <c:h val="0.51430598034749797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chemeClr val="accent1"/>
            </a:solidFill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'SIV training ratio'!$K$6:$K$24</c:f>
                <c:numCache>
                  <c:formatCode>General</c:formatCode>
                  <c:ptCount val="19"/>
                  <c:pt idx="0">
                    <c:v>1.5858070254225001E-3</c:v>
                  </c:pt>
                  <c:pt idx="1">
                    <c:v>2.1688947071333898E-3</c:v>
                  </c:pt>
                  <c:pt idx="2">
                    <c:v>8.4835275058023102E-4</c:v>
                  </c:pt>
                  <c:pt idx="3">
                    <c:v>2.3128029544531902E-3</c:v>
                  </c:pt>
                  <c:pt idx="4">
                    <c:v>2.3906195953941499E-3</c:v>
                  </c:pt>
                  <c:pt idx="5">
                    <c:v>1.0834716508546099E-3</c:v>
                  </c:pt>
                  <c:pt idx="6">
                    <c:v>6.5710271125219897E-4</c:v>
                  </c:pt>
                  <c:pt idx="7">
                    <c:v>2.5581592405031E-3</c:v>
                  </c:pt>
                  <c:pt idx="8">
                    <c:v>2.9932229016707401E-3</c:v>
                  </c:pt>
                  <c:pt idx="9">
                    <c:v>6.8575475322433697E-4</c:v>
                  </c:pt>
                  <c:pt idx="10">
                    <c:v>5.6130453085521004E-4</c:v>
                  </c:pt>
                  <c:pt idx="11">
                    <c:v>1.37173668577056E-3</c:v>
                  </c:pt>
                  <c:pt idx="12">
                    <c:v>1.67880694981955E-3</c:v>
                  </c:pt>
                  <c:pt idx="13">
                    <c:v>2.2724829161348799E-3</c:v>
                  </c:pt>
                  <c:pt idx="14">
                    <c:v>1.2568390300949301E-3</c:v>
                  </c:pt>
                  <c:pt idx="15">
                    <c:v>1.2028729082942901E-3</c:v>
                  </c:pt>
                  <c:pt idx="16">
                    <c:v>3.0484350598981402E-3</c:v>
                  </c:pt>
                  <c:pt idx="17">
                    <c:v>1.5521879273141801E-3</c:v>
                  </c:pt>
                  <c:pt idx="18">
                    <c:v>2.0143341772920599E-3</c:v>
                  </c:pt>
                </c:numCache>
              </c:numRef>
            </c:plus>
            <c:minus>
              <c:numRef>
                <c:f>'SIV training ratio'!$K$6:$K$24</c:f>
                <c:numCache>
                  <c:formatCode>General</c:formatCode>
                  <c:ptCount val="19"/>
                  <c:pt idx="0">
                    <c:v>1.5858070254225001E-3</c:v>
                  </c:pt>
                  <c:pt idx="1">
                    <c:v>2.1688947071333898E-3</c:v>
                  </c:pt>
                  <c:pt idx="2">
                    <c:v>8.4835275058023102E-4</c:v>
                  </c:pt>
                  <c:pt idx="3">
                    <c:v>2.3128029544531902E-3</c:v>
                  </c:pt>
                  <c:pt idx="4">
                    <c:v>2.3906195953941499E-3</c:v>
                  </c:pt>
                  <c:pt idx="5">
                    <c:v>1.0834716508546099E-3</c:v>
                  </c:pt>
                  <c:pt idx="6">
                    <c:v>6.5710271125219897E-4</c:v>
                  </c:pt>
                  <c:pt idx="7">
                    <c:v>2.5581592405031E-3</c:v>
                  </c:pt>
                  <c:pt idx="8">
                    <c:v>2.9932229016707401E-3</c:v>
                  </c:pt>
                  <c:pt idx="9">
                    <c:v>6.8575475322433697E-4</c:v>
                  </c:pt>
                  <c:pt idx="10">
                    <c:v>5.6130453085521004E-4</c:v>
                  </c:pt>
                  <c:pt idx="11">
                    <c:v>1.37173668577056E-3</c:v>
                  </c:pt>
                  <c:pt idx="12">
                    <c:v>1.67880694981955E-3</c:v>
                  </c:pt>
                  <c:pt idx="13">
                    <c:v>2.2724829161348799E-3</c:v>
                  </c:pt>
                  <c:pt idx="14">
                    <c:v>1.2568390300949301E-3</c:v>
                  </c:pt>
                  <c:pt idx="15">
                    <c:v>1.2028729082942901E-3</c:v>
                  </c:pt>
                  <c:pt idx="16">
                    <c:v>3.0484350598981402E-3</c:v>
                  </c:pt>
                  <c:pt idx="17">
                    <c:v>1.5521879273141801E-3</c:v>
                  </c:pt>
                  <c:pt idx="18">
                    <c:v>2.0143341772920599E-3</c:v>
                  </c:pt>
                </c:numCache>
              </c:numRef>
            </c:minus>
          </c:errBars>
          <c:cat>
            <c:numRef>
              <c:f>'SIV training ratio'!$I$8:$I$19</c:f>
              <c:numCache>
                <c:formatCode>General</c:formatCode>
                <c:ptCount val="12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  <c:pt idx="7">
                  <c:v>11</c:v>
                </c:pt>
                <c:pt idx="8">
                  <c:v>12</c:v>
                </c:pt>
                <c:pt idx="9">
                  <c:v>13</c:v>
                </c:pt>
                <c:pt idx="10">
                  <c:v>14</c:v>
                </c:pt>
                <c:pt idx="11">
                  <c:v>15</c:v>
                </c:pt>
              </c:numCache>
            </c:numRef>
          </c:cat>
          <c:val>
            <c:numRef>
              <c:f>'SIV training ratio'!$J$8:$J$19</c:f>
              <c:numCache>
                <c:formatCode>General</c:formatCode>
                <c:ptCount val="12"/>
                <c:pt idx="0">
                  <c:v>0.792148013580246</c:v>
                </c:pt>
                <c:pt idx="1">
                  <c:v>0.79077802490217497</c:v>
                </c:pt>
                <c:pt idx="2">
                  <c:v>0.79360386491711199</c:v>
                </c:pt>
                <c:pt idx="3">
                  <c:v>0.79369998890055704</c:v>
                </c:pt>
                <c:pt idx="4">
                  <c:v>0.79229536137327194</c:v>
                </c:pt>
                <c:pt idx="5">
                  <c:v>0.79196136629287295</c:v>
                </c:pt>
                <c:pt idx="6">
                  <c:v>0.79344465401409603</c:v>
                </c:pt>
                <c:pt idx="7">
                  <c:v>0.79436706209596397</c:v>
                </c:pt>
                <c:pt idx="8">
                  <c:v>0.792084781259772</c:v>
                </c:pt>
                <c:pt idx="9">
                  <c:v>0.79235000352555796</c:v>
                </c:pt>
                <c:pt idx="10">
                  <c:v>0.793783710036017</c:v>
                </c:pt>
                <c:pt idx="11">
                  <c:v>0.79484632408885403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15-0A46-84D8-603817FCA8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6209224"/>
        <c:axId val="-2076238072"/>
      </c:barChart>
      <c:catAx>
        <c:axId val="-2076209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100" b="1" i="0" u="none" strike="noStrike" baseline="0" dirty="0">
                    <a:effectLst/>
                  </a:rPr>
                  <a:t>Maximum number of features 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27367500520136501"/>
              <c:y val="0.811705928287890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076238072"/>
        <c:crosses val="autoZero"/>
        <c:auto val="1"/>
        <c:lblAlgn val="ctr"/>
        <c:lblOffset val="100"/>
        <c:noMultiLvlLbl val="0"/>
      </c:catAx>
      <c:valAx>
        <c:axId val="-2076238072"/>
        <c:scaling>
          <c:orientation val="minMax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AUC-ROC</a:t>
                </a:r>
              </a:p>
            </c:rich>
          </c:tx>
          <c:layout>
            <c:manualLayout>
              <c:xMode val="edge"/>
              <c:yMode val="edge"/>
              <c:x val="1.6291858299601999E-2"/>
              <c:y val="0.303611635322444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076209224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5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2939" y="8036792"/>
            <a:ext cx="5689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S2. </a:t>
            </a:r>
            <a:r>
              <a:rPr lang="en-US" sz="1200" dirty="0"/>
              <a:t>Parameter tuning for the </a:t>
            </a:r>
            <a:r>
              <a:rPr lang="en-US" sz="1200" i="1" dirty="0"/>
              <a:t>Setaria viridis </a:t>
            </a:r>
            <a:r>
              <a:rPr lang="en-US" sz="1200" dirty="0"/>
              <a:t>model based on cross-validation AUC-ROC. Error bars represent standard deviation, N=3. 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142764"/>
              </p:ext>
            </p:extLst>
          </p:nvPr>
        </p:nvGraphicFramePr>
        <p:xfrm>
          <a:off x="342900" y="2188599"/>
          <a:ext cx="2897703" cy="2825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323485"/>
              </p:ext>
            </p:extLst>
          </p:nvPr>
        </p:nvGraphicFramePr>
        <p:xfrm>
          <a:off x="387059" y="4812190"/>
          <a:ext cx="2824545" cy="298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832878"/>
              </p:ext>
            </p:extLst>
          </p:nvPr>
        </p:nvGraphicFramePr>
        <p:xfrm>
          <a:off x="3386575" y="4812190"/>
          <a:ext cx="2890269" cy="2979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681465"/>
              </p:ext>
            </p:extLst>
          </p:nvPr>
        </p:nvGraphicFramePr>
        <p:xfrm>
          <a:off x="3386575" y="2109266"/>
          <a:ext cx="2955955" cy="307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178493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56</Words>
  <Application>Microsoft Macintosh PowerPoint</Application>
  <PresentationFormat>Letter Paper (8.5x11 in)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1273</cp:revision>
  <cp:lastPrinted>2020-01-29T19:46:17Z</cp:lastPrinted>
  <dcterms:created xsi:type="dcterms:W3CDTF">2018-04-05T21:34:21Z</dcterms:created>
  <dcterms:modified xsi:type="dcterms:W3CDTF">2020-05-07T16:28:58Z</dcterms:modified>
</cp:coreProperties>
</file>