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3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EB284F-7949-FC44-AED4-8C4F679D9722}">
          <p14:sldIdLst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85FF"/>
    <a:srgbClr val="FC5653"/>
    <a:srgbClr val="FEA0A1"/>
    <a:srgbClr val="FD695A"/>
    <a:srgbClr val="9BADFF"/>
    <a:srgbClr val="495EFF"/>
    <a:srgbClr val="61FF58"/>
    <a:srgbClr val="84FF7D"/>
    <a:srgbClr val="22FF09"/>
    <a:srgbClr val="69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1" autoAdjust="0"/>
    <p:restoredTop sz="99901" autoAdjust="0"/>
  </p:normalViewPr>
  <p:slideViewPr>
    <p:cSldViewPr snapToGrid="0" snapToObjects="1">
      <p:cViewPr varScale="1">
        <p:scale>
          <a:sx n="93" d="100"/>
          <a:sy n="93" d="100"/>
        </p:scale>
        <p:origin x="3472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5368F-1C20-2147-933B-25F31BF077BE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57C04-4056-9946-94CB-039BCFF2D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157C04-4056-9946-94CB-039BCFF2D2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81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2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75167"/>
            <a:ext cx="1543050" cy="58504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75167"/>
            <a:ext cx="4514850" cy="58504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4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8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3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21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21"/>
            <a:ext cx="303133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7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1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9"/>
            <a:ext cx="2256235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4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5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3"/>
            <a:ext cx="21717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425" y="7737855"/>
            <a:ext cx="6690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Supplemental </a:t>
            </a:r>
            <a:r>
              <a:rPr lang="en-US" sz="1200"/>
              <a:t>Figure S8. </a:t>
            </a:r>
            <a:r>
              <a:rPr lang="en-US" sz="1200" dirty="0"/>
              <a:t>Multiple sequence alignment for a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RIO2 protein </a:t>
            </a:r>
            <a:r>
              <a:rPr lang="en-US" sz="1200" dirty="0"/>
              <a:t>across grass species using </a:t>
            </a:r>
            <a:r>
              <a:rPr lang="en-US" sz="1200" dirty="0" err="1"/>
              <a:t>Clustal</a:t>
            </a:r>
            <a:r>
              <a:rPr lang="en-US" sz="1200" dirty="0"/>
              <a:t> Omega (v1.2.4). Protein sequences were colored by the </a:t>
            </a:r>
            <a:r>
              <a:rPr lang="en-US" sz="1200" dirty="0" err="1"/>
              <a:t>physico</a:t>
            </a:r>
            <a:r>
              <a:rPr lang="en-US" sz="1200" dirty="0"/>
              <a:t>-chemical properties of amino acid residues as indicated by the color-coding key. Red triangles indicate amino acid substitution between </a:t>
            </a:r>
            <a:r>
              <a:rPr lang="en-US" sz="1200" i="1" dirty="0"/>
              <a:t>Setaria </a:t>
            </a:r>
            <a:r>
              <a:rPr lang="en-US" sz="1200" i="1" dirty="0" err="1"/>
              <a:t>viridis</a:t>
            </a:r>
            <a:r>
              <a:rPr lang="en-US" sz="1200" dirty="0"/>
              <a:t> and  </a:t>
            </a:r>
            <a:r>
              <a:rPr lang="en-US" sz="1200" i="1" dirty="0"/>
              <a:t>Setaria italica</a:t>
            </a:r>
            <a:r>
              <a:rPr lang="en-US" sz="1200" dirty="0"/>
              <a:t>. Sequence conservation symbols: “*”, identical; “:” , conserved substitutions; “.”, semi-conserved substitutions. Protein domains are indicated by the color boxes above the sequence. Blue, </a:t>
            </a:r>
            <a:r>
              <a:rPr lang="en-US" sz="1200" dirty="0" err="1"/>
              <a:t>wHTH</a:t>
            </a:r>
            <a:r>
              <a:rPr lang="en-US" sz="1200" dirty="0"/>
              <a:t> (winged helix); red, RIO kinase; yellow, C-terminal extension. 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810190" y="312265"/>
            <a:ext cx="2716610" cy="7450909"/>
            <a:chOff x="2309511" y="949971"/>
            <a:chExt cx="2716610" cy="7450909"/>
          </a:xfrm>
        </p:grpSpPr>
        <p:grpSp>
          <p:nvGrpSpPr>
            <p:cNvPr id="38" name="Group 37"/>
            <p:cNvGrpSpPr/>
            <p:nvPr/>
          </p:nvGrpSpPr>
          <p:grpSpPr>
            <a:xfrm>
              <a:off x="2309511" y="949971"/>
              <a:ext cx="2716610" cy="7450909"/>
              <a:chOff x="2309511" y="949971"/>
              <a:chExt cx="2716610" cy="7450909"/>
            </a:xfrm>
          </p:grpSpPr>
          <p:pic>
            <p:nvPicPr>
              <p:cNvPr id="56" name="Picture 55" descr="Screen Shot 2020-01-28 at 1.32.13 PM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745"/>
              <a:stretch/>
            </p:blipFill>
            <p:spPr>
              <a:xfrm>
                <a:off x="2309511" y="949971"/>
                <a:ext cx="2716610" cy="4014574"/>
              </a:xfrm>
              <a:prstGeom prst="rect">
                <a:avLst/>
              </a:prstGeom>
            </p:spPr>
          </p:pic>
          <p:pic>
            <p:nvPicPr>
              <p:cNvPr id="57" name="Picture 56" descr="Screen Shot 2020-01-28 at 1.32.28 PM.png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745"/>
              <a:stretch/>
            </p:blipFill>
            <p:spPr>
              <a:xfrm>
                <a:off x="2309511" y="5033818"/>
                <a:ext cx="2716610" cy="3367062"/>
              </a:xfrm>
              <a:prstGeom prst="rect">
                <a:avLst/>
              </a:prstGeom>
            </p:spPr>
          </p:pic>
        </p:grpSp>
        <p:sp>
          <p:nvSpPr>
            <p:cNvPr id="39" name="Rectangle 38"/>
            <p:cNvSpPr/>
            <p:nvPr/>
          </p:nvSpPr>
          <p:spPr>
            <a:xfrm>
              <a:off x="2384425" y="7027230"/>
              <a:ext cx="2340864" cy="4571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381335" y="6350955"/>
              <a:ext cx="2340864" cy="4571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384425" y="5668966"/>
              <a:ext cx="2340864" cy="4571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/>
            <p:cNvSpPr/>
            <p:nvPr/>
          </p:nvSpPr>
          <p:spPr>
            <a:xfrm flipV="1">
              <a:off x="2573337" y="5668966"/>
              <a:ext cx="66675" cy="520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/>
            <p:cNvSpPr/>
            <p:nvPr/>
          </p:nvSpPr>
          <p:spPr>
            <a:xfrm flipV="1">
              <a:off x="2652712" y="5668966"/>
              <a:ext cx="66675" cy="520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/>
            <p:cNvSpPr/>
            <p:nvPr/>
          </p:nvSpPr>
          <p:spPr>
            <a:xfrm flipV="1">
              <a:off x="3348037" y="5666850"/>
              <a:ext cx="66675" cy="520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Isosceles Triangle 44"/>
            <p:cNvSpPr/>
            <p:nvPr/>
          </p:nvSpPr>
          <p:spPr>
            <a:xfrm flipV="1">
              <a:off x="3427412" y="5666850"/>
              <a:ext cx="66675" cy="520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/>
            <p:cNvSpPr/>
            <p:nvPr/>
          </p:nvSpPr>
          <p:spPr>
            <a:xfrm flipV="1">
              <a:off x="3694112" y="6348417"/>
              <a:ext cx="66675" cy="520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sosceles Triangle 46"/>
            <p:cNvSpPr/>
            <p:nvPr/>
          </p:nvSpPr>
          <p:spPr>
            <a:xfrm flipV="1">
              <a:off x="4129087" y="7028925"/>
              <a:ext cx="66675" cy="52059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645025" y="2929467"/>
              <a:ext cx="49742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384424" y="3618442"/>
              <a:ext cx="2313430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384424" y="4301067"/>
              <a:ext cx="2313430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384425" y="4988099"/>
              <a:ext cx="1600196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506780" y="2259542"/>
              <a:ext cx="1197864" cy="45719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2374900" y="2945553"/>
              <a:ext cx="1911095" cy="45719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005793" y="4988099"/>
              <a:ext cx="713232" cy="4571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374900" y="7709855"/>
              <a:ext cx="1691640" cy="4571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 descr="Screen Shot 2020-01-28 at 2.18.31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56"/>
          <a:stretch/>
        </p:blipFill>
        <p:spPr>
          <a:xfrm>
            <a:off x="4336839" y="7117868"/>
            <a:ext cx="2199358" cy="49974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79508" y="255581"/>
            <a:ext cx="1550503" cy="577927"/>
            <a:chOff x="2149032" y="396701"/>
            <a:chExt cx="1550503" cy="577927"/>
          </a:xfrm>
        </p:grpSpPr>
        <p:sp>
          <p:nvSpPr>
            <p:cNvPr id="27" name="TextBox 26"/>
            <p:cNvSpPr txBox="1"/>
            <p:nvPr/>
          </p:nvSpPr>
          <p:spPr>
            <a:xfrm>
              <a:off x="2149032" y="396701"/>
              <a:ext cx="155050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(Bradi2g57330.1)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49032" y="471971"/>
              <a:ext cx="1253197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LOC_Os01g66520.1)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49032" y="697781"/>
              <a:ext cx="1336953" cy="126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(Pavir.Da00099.1)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149032" y="773052"/>
              <a:ext cx="1227548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Sevir.5G413600.1)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149032" y="848320"/>
              <a:ext cx="124037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(Seita.5G407900.1)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149032" y="547241"/>
              <a:ext cx="128063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GRMZM2G472991_T02)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149032" y="622511"/>
              <a:ext cx="140708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Sobic.003G382500.2)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79508" y="939726"/>
            <a:ext cx="1550503" cy="577927"/>
            <a:chOff x="2149032" y="396701"/>
            <a:chExt cx="1550503" cy="577927"/>
          </a:xfrm>
        </p:grpSpPr>
        <p:sp>
          <p:nvSpPr>
            <p:cNvPr id="58" name="TextBox 57"/>
            <p:cNvSpPr txBox="1"/>
            <p:nvPr/>
          </p:nvSpPr>
          <p:spPr>
            <a:xfrm>
              <a:off x="2149032" y="396701"/>
              <a:ext cx="155050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(Bradi2g57330.1)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149032" y="471971"/>
              <a:ext cx="1253197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LOC_Os01g66520.1)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149032" y="697781"/>
              <a:ext cx="1336953" cy="126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(Pavir.Da00099.1)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149032" y="773052"/>
              <a:ext cx="1227548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Sevir.5G413600.1)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149032" y="848320"/>
              <a:ext cx="124037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(Seita.5G407900.1)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149032" y="547241"/>
              <a:ext cx="128063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GRMZM2G472991_T02)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149032" y="622511"/>
              <a:ext cx="140708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Sobic.003G382500.2)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79508" y="1615621"/>
            <a:ext cx="1550503" cy="577927"/>
            <a:chOff x="2149032" y="396701"/>
            <a:chExt cx="1550503" cy="577927"/>
          </a:xfrm>
        </p:grpSpPr>
        <p:sp>
          <p:nvSpPr>
            <p:cNvPr id="66" name="TextBox 65"/>
            <p:cNvSpPr txBox="1"/>
            <p:nvPr/>
          </p:nvSpPr>
          <p:spPr>
            <a:xfrm>
              <a:off x="2149032" y="396701"/>
              <a:ext cx="155050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(Bradi2g57330.1)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149032" y="471971"/>
              <a:ext cx="1253197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LOC_Os01g66520.1)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149032" y="697781"/>
              <a:ext cx="1336953" cy="126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(Pavir.Da00099.1)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149032" y="773052"/>
              <a:ext cx="1227548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Sevir.5G413600.1)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149032" y="848320"/>
              <a:ext cx="124037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(Seita.5G407900.1)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149032" y="547241"/>
              <a:ext cx="128063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GRMZM2G472991_T02)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149032" y="622511"/>
              <a:ext cx="140708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Sobic.003G382500.2)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79508" y="2299766"/>
            <a:ext cx="1550503" cy="577927"/>
            <a:chOff x="2149032" y="396701"/>
            <a:chExt cx="1550503" cy="577927"/>
          </a:xfrm>
        </p:grpSpPr>
        <p:sp>
          <p:nvSpPr>
            <p:cNvPr id="74" name="TextBox 73"/>
            <p:cNvSpPr txBox="1"/>
            <p:nvPr/>
          </p:nvSpPr>
          <p:spPr>
            <a:xfrm>
              <a:off x="2149032" y="396701"/>
              <a:ext cx="155050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(Bradi2g57330.1)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149032" y="471971"/>
              <a:ext cx="1253197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LOC_Os01g66520.1)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149032" y="697781"/>
              <a:ext cx="1336953" cy="126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(Pavir.Da00099.1)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149032" y="773052"/>
              <a:ext cx="1227548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Sevir.5G413600.1)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149032" y="848320"/>
              <a:ext cx="124037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(Seita.5G407900.1)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149032" y="547241"/>
              <a:ext cx="128063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GRMZM2G472991_T02)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149032" y="622511"/>
              <a:ext cx="140708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Sobic.003G382500.2)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379508" y="2973424"/>
            <a:ext cx="1550503" cy="577927"/>
            <a:chOff x="2149032" y="396701"/>
            <a:chExt cx="1550503" cy="577927"/>
          </a:xfrm>
        </p:grpSpPr>
        <p:sp>
          <p:nvSpPr>
            <p:cNvPr id="82" name="TextBox 81"/>
            <p:cNvSpPr txBox="1"/>
            <p:nvPr/>
          </p:nvSpPr>
          <p:spPr>
            <a:xfrm>
              <a:off x="2149032" y="396701"/>
              <a:ext cx="155050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(Bradi2g57330.1)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149032" y="471971"/>
              <a:ext cx="1253197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LOC_Os01g66520.1)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149032" y="697781"/>
              <a:ext cx="1336953" cy="126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(Pavir.Da00099.1)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149032" y="773052"/>
              <a:ext cx="1227548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Sevir.5G413600.1)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149032" y="848320"/>
              <a:ext cx="124037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(Seita.5G407900.1)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149032" y="547241"/>
              <a:ext cx="128063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GRMZM2G472991_T02)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2149032" y="622511"/>
              <a:ext cx="140708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Sobic.003G382500.2)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379508" y="3657569"/>
            <a:ext cx="1550503" cy="577927"/>
            <a:chOff x="2149032" y="396701"/>
            <a:chExt cx="1550503" cy="577927"/>
          </a:xfrm>
        </p:grpSpPr>
        <p:sp>
          <p:nvSpPr>
            <p:cNvPr id="90" name="TextBox 89"/>
            <p:cNvSpPr txBox="1"/>
            <p:nvPr/>
          </p:nvSpPr>
          <p:spPr>
            <a:xfrm>
              <a:off x="2149032" y="396701"/>
              <a:ext cx="155050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(Bradi2g57330.1)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149032" y="471971"/>
              <a:ext cx="1253197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LOC_Os01g66520.1)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149032" y="697781"/>
              <a:ext cx="1336953" cy="126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(Pavir.Da00099.1)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149032" y="773052"/>
              <a:ext cx="1227548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Sevir.5G413600.1)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149032" y="848320"/>
              <a:ext cx="124037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(Seita.5G407900.1)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149032" y="547241"/>
              <a:ext cx="128063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GRMZM2G472991_T02)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2149032" y="622511"/>
              <a:ext cx="140708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Sobic.003G382500.2)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379508" y="4333464"/>
            <a:ext cx="1550503" cy="577927"/>
            <a:chOff x="2149032" y="396701"/>
            <a:chExt cx="1550503" cy="577927"/>
          </a:xfrm>
        </p:grpSpPr>
        <p:sp>
          <p:nvSpPr>
            <p:cNvPr id="98" name="TextBox 97"/>
            <p:cNvSpPr txBox="1"/>
            <p:nvPr/>
          </p:nvSpPr>
          <p:spPr>
            <a:xfrm>
              <a:off x="2149032" y="396701"/>
              <a:ext cx="155050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(Bradi2g57330.1)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2149032" y="471971"/>
              <a:ext cx="1253197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LOC_Os01g66520.1)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149032" y="697781"/>
              <a:ext cx="1336953" cy="126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(Pavir.Da00099.1)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149032" y="773052"/>
              <a:ext cx="1227548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Sevir.5G413600.1)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149032" y="848320"/>
              <a:ext cx="124037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(Seita.5G407900.1)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2149032" y="547241"/>
              <a:ext cx="128063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GRMZM2G472991_T02)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2149032" y="622511"/>
              <a:ext cx="140708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Sobic.003G382500.2)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379508" y="5017609"/>
            <a:ext cx="1550503" cy="577927"/>
            <a:chOff x="2149032" y="396701"/>
            <a:chExt cx="1550503" cy="577927"/>
          </a:xfrm>
        </p:grpSpPr>
        <p:sp>
          <p:nvSpPr>
            <p:cNvPr id="106" name="TextBox 105"/>
            <p:cNvSpPr txBox="1"/>
            <p:nvPr/>
          </p:nvSpPr>
          <p:spPr>
            <a:xfrm>
              <a:off x="2149032" y="396701"/>
              <a:ext cx="155050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(Bradi2g57330.1)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2149032" y="471971"/>
              <a:ext cx="1253197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LOC_Os01g66520.1)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149032" y="697781"/>
              <a:ext cx="1336953" cy="126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(Pavir.Da00099.1)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149032" y="773052"/>
              <a:ext cx="1227548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Sevir.5G413600.1)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149032" y="848320"/>
              <a:ext cx="124037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(Seita.5G407900.1)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149032" y="547241"/>
              <a:ext cx="128063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GRMZM2G472991_T02)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2149032" y="622511"/>
              <a:ext cx="140708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Sobic.003G382500.2)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379508" y="5701668"/>
            <a:ext cx="1550503" cy="577927"/>
            <a:chOff x="2149032" y="396701"/>
            <a:chExt cx="1550503" cy="577927"/>
          </a:xfrm>
        </p:grpSpPr>
        <p:sp>
          <p:nvSpPr>
            <p:cNvPr id="114" name="TextBox 113"/>
            <p:cNvSpPr txBox="1"/>
            <p:nvPr/>
          </p:nvSpPr>
          <p:spPr>
            <a:xfrm>
              <a:off x="2149032" y="396701"/>
              <a:ext cx="155050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(Bradi2g57330.1)</a:t>
              </a: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2149032" y="471971"/>
              <a:ext cx="1253197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LOC_Os01g66520.1)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149032" y="697781"/>
              <a:ext cx="1336953" cy="126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(Pavir.Da00099.1)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149032" y="773052"/>
              <a:ext cx="1227548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Sevir.5G413600.1)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2149032" y="848320"/>
              <a:ext cx="124037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(Seita.5G407900.1)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2149032" y="547241"/>
              <a:ext cx="128063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GRMZM2G472991_T02)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2149032" y="622511"/>
              <a:ext cx="140708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Sobic.003G382500.2)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379508" y="6385813"/>
            <a:ext cx="1550503" cy="577927"/>
            <a:chOff x="2149032" y="396701"/>
            <a:chExt cx="1550503" cy="577927"/>
          </a:xfrm>
        </p:grpSpPr>
        <p:sp>
          <p:nvSpPr>
            <p:cNvPr id="122" name="TextBox 121"/>
            <p:cNvSpPr txBox="1"/>
            <p:nvPr/>
          </p:nvSpPr>
          <p:spPr>
            <a:xfrm>
              <a:off x="2149032" y="396701"/>
              <a:ext cx="155050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(Bradi2g57330.1)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149032" y="471971"/>
              <a:ext cx="1253197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LOC_Os01g66520.1)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149032" y="697781"/>
              <a:ext cx="1336953" cy="126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(Pavir.Da00099.1)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2149032" y="773052"/>
              <a:ext cx="1227548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Sevir.5G413600.1)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149032" y="848320"/>
              <a:ext cx="124037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(Seita.5G407900.1)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2149032" y="547241"/>
              <a:ext cx="128063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GRMZM2G472991_T02)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149032" y="622511"/>
              <a:ext cx="140708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Sobic.003G382500.2)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379508" y="7062912"/>
            <a:ext cx="1550503" cy="577927"/>
            <a:chOff x="2149032" y="396701"/>
            <a:chExt cx="1550503" cy="577927"/>
          </a:xfrm>
        </p:grpSpPr>
        <p:sp>
          <p:nvSpPr>
            <p:cNvPr id="130" name="TextBox 129"/>
            <p:cNvSpPr txBox="1"/>
            <p:nvPr/>
          </p:nvSpPr>
          <p:spPr>
            <a:xfrm>
              <a:off x="2149032" y="396701"/>
              <a:ext cx="155050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Brachypodium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distachyon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(Bradi2g57330.1)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2149032" y="471971"/>
              <a:ext cx="1253197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Oryza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sativa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LOC_Os01g66520.1)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2149032" y="697781"/>
              <a:ext cx="1336953" cy="1263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Panicum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</a:t>
              </a:r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virgatum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(Pavir.Da00099.1)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2149032" y="773052"/>
              <a:ext cx="1227548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viridis (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Sevir.5G413600.1)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2149032" y="848320"/>
              <a:ext cx="1240373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Setaria italica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(Seita.5G407900.1)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149032" y="547241"/>
              <a:ext cx="128063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 err="1">
                  <a:solidFill>
                    <a:schemeClr val="bg1">
                      <a:lumMod val="50000"/>
                    </a:schemeClr>
                  </a:solidFill>
                </a:rPr>
                <a:t>Zea</a:t>
              </a:r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 mays</a:t>
              </a:r>
              <a:r>
                <a:rPr lang="en-US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cs-CZ" sz="600" dirty="0">
                  <a:solidFill>
                    <a:schemeClr val="bg1">
                      <a:lumMod val="50000"/>
                    </a:schemeClr>
                  </a:solidFill>
                </a:rPr>
                <a:t>GRMZM2G472991_T02)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2149032" y="622511"/>
              <a:ext cx="1407085" cy="1263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i="1" dirty="0">
                  <a:solidFill>
                    <a:schemeClr val="bg1">
                      <a:lumMod val="50000"/>
                    </a:schemeClr>
                  </a:solidFill>
                </a:rPr>
                <a:t>Sorghum bicolor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</a:rPr>
                <a:t> (</a:t>
              </a:r>
              <a:r>
                <a:rPr lang="pl-PL" sz="600" dirty="0">
                  <a:solidFill>
                    <a:schemeClr val="bg1">
                      <a:lumMod val="50000"/>
                    </a:schemeClr>
                  </a:solidFill>
                </a:rPr>
                <a:t>Sobic.003G382500.2)</a:t>
              </a:r>
              <a:endParaRPr 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7484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161127</TotalTime>
  <Words>615</Words>
  <Application>Microsoft Macintosh PowerPoint</Application>
  <PresentationFormat>Letter Paper (8.5x11 in)</PresentationFormat>
  <Paragraphs>79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 Lin</dc:creator>
  <cp:lastModifiedBy>Sue Rhee</cp:lastModifiedBy>
  <cp:revision>1274</cp:revision>
  <cp:lastPrinted>2020-01-29T19:46:17Z</cp:lastPrinted>
  <dcterms:created xsi:type="dcterms:W3CDTF">2018-04-05T21:34:21Z</dcterms:created>
  <dcterms:modified xsi:type="dcterms:W3CDTF">2020-05-07T16:35:42Z</dcterms:modified>
</cp:coreProperties>
</file>