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4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EB284F-7949-FC44-AED4-8C4F679D9722}">
          <p14:sldIdLst>
            <p14:sldId id="29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85FF"/>
    <a:srgbClr val="FC5653"/>
    <a:srgbClr val="FEA0A1"/>
    <a:srgbClr val="FD695A"/>
    <a:srgbClr val="9BADFF"/>
    <a:srgbClr val="495EFF"/>
    <a:srgbClr val="61FF58"/>
    <a:srgbClr val="84FF7D"/>
    <a:srgbClr val="22FF09"/>
    <a:srgbClr val="69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57" autoAdjust="0"/>
    <p:restoredTop sz="92517" autoAdjust="0"/>
  </p:normalViewPr>
  <p:slideViewPr>
    <p:cSldViewPr snapToGrid="0" snapToObjects="1">
      <p:cViewPr varScale="1">
        <p:scale>
          <a:sx n="85" d="100"/>
          <a:sy n="85" d="100"/>
        </p:scale>
        <p:origin x="888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5368F-1C20-2147-933B-25F31BF077BE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57C04-4056-9946-94CB-039BCFF2D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57C04-4056-9946-94CB-039BCFF2D2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33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2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75167"/>
            <a:ext cx="1543050" cy="58504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75167"/>
            <a:ext cx="4514850" cy="58504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4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8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3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21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21"/>
            <a:ext cx="303133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7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1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9"/>
            <a:ext cx="2256235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4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5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3"/>
            <a:ext cx="21717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0764" y="7610571"/>
            <a:ext cx="6006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Supplemental </a:t>
            </a:r>
            <a:r>
              <a:rPr lang="en-US" sz="1200"/>
              <a:t>Figure S9.  </a:t>
            </a:r>
            <a:r>
              <a:rPr lang="en-US" sz="1200" dirty="0"/>
              <a:t>Multiple sequence alignment of a candidate gene </a:t>
            </a:r>
            <a:r>
              <a:rPr lang="en-US" sz="1200" i="1" dirty="0"/>
              <a:t>SD1</a:t>
            </a:r>
            <a:r>
              <a:rPr lang="en-US" sz="1200" dirty="0"/>
              <a:t> across grass species using </a:t>
            </a:r>
            <a:r>
              <a:rPr lang="en-US" sz="1200" dirty="0" err="1"/>
              <a:t>Clustal</a:t>
            </a:r>
            <a:r>
              <a:rPr lang="en-US" sz="1200" dirty="0"/>
              <a:t> Omega (v1.2.4). Protein sequences were colored by the </a:t>
            </a:r>
            <a:r>
              <a:rPr lang="en-US" sz="1200" dirty="0" err="1"/>
              <a:t>physico</a:t>
            </a:r>
            <a:r>
              <a:rPr lang="en-US" sz="1200" dirty="0"/>
              <a:t>-chemical properties of amino acid residues as indicated by the color-coding key. Red triangles indicate the amino acid substitution between </a:t>
            </a:r>
            <a:r>
              <a:rPr lang="en-US" sz="1200" i="1" dirty="0"/>
              <a:t>Setaria viridis</a:t>
            </a:r>
            <a:r>
              <a:rPr lang="en-US" sz="1200" dirty="0"/>
              <a:t> and </a:t>
            </a:r>
            <a:r>
              <a:rPr lang="en-US" sz="1200" i="1" dirty="0"/>
              <a:t>Setaria italica</a:t>
            </a:r>
            <a:r>
              <a:rPr lang="en-US" sz="1200" dirty="0"/>
              <a:t>. Sequence conservation symbols: “*” , identical; “:” , conserved substitutions; “.”, semi-conserved substitutions. The brown box above the sequence indicates an Fe</a:t>
            </a:r>
            <a:r>
              <a:rPr lang="en-US" sz="1200" baseline="30000" dirty="0"/>
              <a:t>2</a:t>
            </a:r>
            <a:r>
              <a:rPr lang="en-US" sz="1200" dirty="0"/>
              <a:t>OG dioxygenase domain.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946108" y="1250008"/>
            <a:ext cx="2922812" cy="6190889"/>
            <a:chOff x="2659727" y="1623690"/>
            <a:chExt cx="2922812" cy="6190889"/>
          </a:xfrm>
        </p:grpSpPr>
        <p:pic>
          <p:nvPicPr>
            <p:cNvPr id="11" name="Picture 10" descr="Screen Shot 2020-01-28 at 2.22.38 P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568"/>
            <a:stretch/>
          </p:blipFill>
          <p:spPr>
            <a:xfrm>
              <a:off x="2659727" y="5098073"/>
              <a:ext cx="2922812" cy="2716506"/>
            </a:xfrm>
            <a:prstGeom prst="rect">
              <a:avLst/>
            </a:prstGeom>
          </p:spPr>
        </p:pic>
        <p:pic>
          <p:nvPicPr>
            <p:cNvPr id="12" name="Picture 11" descr="Screen Shot 2020-01-28 at 2.22.23 P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63"/>
            <a:stretch/>
          </p:blipFill>
          <p:spPr>
            <a:xfrm>
              <a:off x="2761993" y="1623690"/>
              <a:ext cx="2820546" cy="3388395"/>
            </a:xfrm>
            <a:prstGeom prst="rect">
              <a:avLst/>
            </a:prstGeom>
          </p:spPr>
        </p:pic>
        <p:sp>
          <p:nvSpPr>
            <p:cNvPr id="13" name="Isosceles Triangle 12"/>
            <p:cNvSpPr/>
            <p:nvPr/>
          </p:nvSpPr>
          <p:spPr>
            <a:xfrm flipV="1">
              <a:off x="4350032" y="3655273"/>
              <a:ext cx="66675" cy="520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/>
            <p:cNvSpPr/>
            <p:nvPr/>
          </p:nvSpPr>
          <p:spPr>
            <a:xfrm flipV="1">
              <a:off x="3286689" y="6419986"/>
              <a:ext cx="66675" cy="520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0" name="Picture 79" descr="Screen Shot 2020-01-28 at 2.18.31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56"/>
          <a:stretch/>
        </p:blipFill>
        <p:spPr>
          <a:xfrm>
            <a:off x="3874885" y="6805487"/>
            <a:ext cx="2199358" cy="499749"/>
          </a:xfrm>
          <a:prstGeom prst="rect">
            <a:avLst/>
          </a:prstGeom>
        </p:spPr>
      </p:pic>
      <p:grpSp>
        <p:nvGrpSpPr>
          <p:cNvPr id="81" name="Group 80"/>
          <p:cNvGrpSpPr/>
          <p:nvPr/>
        </p:nvGrpSpPr>
        <p:grpSpPr>
          <a:xfrm>
            <a:off x="586316" y="1193730"/>
            <a:ext cx="1550503" cy="604009"/>
            <a:chOff x="105145" y="1430339"/>
            <a:chExt cx="1550503" cy="595185"/>
          </a:xfrm>
        </p:grpSpPr>
        <p:sp>
          <p:nvSpPr>
            <p:cNvPr id="82" name="TextBox 81"/>
            <p:cNvSpPr txBox="1"/>
            <p:nvPr/>
          </p:nvSpPr>
          <p:spPr>
            <a:xfrm>
              <a:off x="105145" y="1430339"/>
              <a:ext cx="155050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(Bradi2g57027.1)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05145" y="1506471"/>
              <a:ext cx="125319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LOC_Os01g66100.1)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05145" y="1582603"/>
              <a:ext cx="121766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(Pavir.J11513)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05145" y="1658735"/>
              <a:ext cx="1227548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Sevir.5G410400.1)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05145" y="1734867"/>
              <a:ext cx="124037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(Seita.5G404900.1)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05145" y="1810999"/>
              <a:ext cx="128063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GRMZM2G049418_T01)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05145" y="1887131"/>
              <a:ext cx="140708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Sobic.003G379500.1)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586316" y="1887049"/>
            <a:ext cx="1550503" cy="604009"/>
            <a:chOff x="105145" y="1430339"/>
            <a:chExt cx="1550503" cy="595185"/>
          </a:xfrm>
        </p:grpSpPr>
        <p:sp>
          <p:nvSpPr>
            <p:cNvPr id="155" name="TextBox 154"/>
            <p:cNvSpPr txBox="1"/>
            <p:nvPr/>
          </p:nvSpPr>
          <p:spPr>
            <a:xfrm>
              <a:off x="105145" y="1430339"/>
              <a:ext cx="155050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(Bradi2g57027.1)</a:t>
              </a: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105145" y="1506471"/>
              <a:ext cx="125319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LOC_Os01g66100.1)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105145" y="1582603"/>
              <a:ext cx="121766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(Pavir.J11513)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05145" y="1658735"/>
              <a:ext cx="1227548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Sevir.5G410400.1)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105145" y="1734867"/>
              <a:ext cx="124037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(Seita.5G404900.1)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105145" y="1810999"/>
              <a:ext cx="128063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GRMZM2G049418_T01)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105145" y="1887131"/>
              <a:ext cx="140708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Sobic.003G379500.1)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62" name="Group 161"/>
          <p:cNvGrpSpPr/>
          <p:nvPr/>
        </p:nvGrpSpPr>
        <p:grpSpPr>
          <a:xfrm>
            <a:off x="586316" y="2571450"/>
            <a:ext cx="1550503" cy="604009"/>
            <a:chOff x="105145" y="1430339"/>
            <a:chExt cx="1550503" cy="595185"/>
          </a:xfrm>
        </p:grpSpPr>
        <p:sp>
          <p:nvSpPr>
            <p:cNvPr id="163" name="TextBox 162"/>
            <p:cNvSpPr txBox="1"/>
            <p:nvPr/>
          </p:nvSpPr>
          <p:spPr>
            <a:xfrm>
              <a:off x="105145" y="1430339"/>
              <a:ext cx="155050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(Bradi2g57027.1)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105145" y="1506471"/>
              <a:ext cx="125319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LOC_Os01g66100.1)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105145" y="1582603"/>
              <a:ext cx="121766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(Pavir.J11513)</a:t>
              </a: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105145" y="1658735"/>
              <a:ext cx="1227548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Sevir.5G410400.1)</a:t>
              </a: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105145" y="1734867"/>
              <a:ext cx="124037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(Seita.5G404900.1)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105145" y="1810999"/>
              <a:ext cx="128063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GRMZM2G049418_T01)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105145" y="1887131"/>
              <a:ext cx="140708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Sobic.003G379500.1)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70" name="Group 169"/>
          <p:cNvGrpSpPr/>
          <p:nvPr/>
        </p:nvGrpSpPr>
        <p:grpSpPr>
          <a:xfrm>
            <a:off x="586316" y="3261723"/>
            <a:ext cx="1550503" cy="604009"/>
            <a:chOff x="105145" y="1430339"/>
            <a:chExt cx="1550503" cy="595185"/>
          </a:xfrm>
        </p:grpSpPr>
        <p:sp>
          <p:nvSpPr>
            <p:cNvPr id="171" name="TextBox 170"/>
            <p:cNvSpPr txBox="1"/>
            <p:nvPr/>
          </p:nvSpPr>
          <p:spPr>
            <a:xfrm>
              <a:off x="105145" y="1430339"/>
              <a:ext cx="155050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(Bradi2g57027.1)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105145" y="1506471"/>
              <a:ext cx="125319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LOC_Os01g66100.1)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105145" y="1582603"/>
              <a:ext cx="121766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(Pavir.J11513)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105145" y="1658735"/>
              <a:ext cx="1227548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Sevir.5G410400.1)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105145" y="1734867"/>
              <a:ext cx="124037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(Seita.5G404900.1)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105145" y="1810999"/>
              <a:ext cx="128063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GRMZM2G049418_T01)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105145" y="1887131"/>
              <a:ext cx="140708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Sobic.003G379500.1)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586316" y="3963131"/>
            <a:ext cx="1550503" cy="604009"/>
            <a:chOff x="105145" y="1430339"/>
            <a:chExt cx="1550503" cy="595185"/>
          </a:xfrm>
        </p:grpSpPr>
        <p:sp>
          <p:nvSpPr>
            <p:cNvPr id="179" name="TextBox 178"/>
            <p:cNvSpPr txBox="1"/>
            <p:nvPr/>
          </p:nvSpPr>
          <p:spPr>
            <a:xfrm>
              <a:off x="105145" y="1430339"/>
              <a:ext cx="155050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(Bradi2g57027.1)</a:t>
              </a: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105145" y="1506471"/>
              <a:ext cx="125319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LOC_Os01g66100.1)</a:t>
              </a: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105145" y="1582603"/>
              <a:ext cx="121766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(Pavir.J11513)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105145" y="1658735"/>
              <a:ext cx="1227548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Sevir.5G410400.1)</a:t>
              </a: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05145" y="1734867"/>
              <a:ext cx="124037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(Seita.5G404900.1)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105145" y="1810999"/>
              <a:ext cx="128063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GRMZM2G049418_T01)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105145" y="1887131"/>
              <a:ext cx="140708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Sobic.003G379500.1)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586316" y="4656450"/>
            <a:ext cx="1550503" cy="604009"/>
            <a:chOff x="105145" y="1430339"/>
            <a:chExt cx="1550503" cy="595185"/>
          </a:xfrm>
        </p:grpSpPr>
        <p:sp>
          <p:nvSpPr>
            <p:cNvPr id="187" name="TextBox 186"/>
            <p:cNvSpPr txBox="1"/>
            <p:nvPr/>
          </p:nvSpPr>
          <p:spPr>
            <a:xfrm>
              <a:off x="105145" y="1430339"/>
              <a:ext cx="155050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(Bradi2g57027.1)</a:t>
              </a:r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105145" y="1506471"/>
              <a:ext cx="125319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LOC_Os01g66100.1)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105145" y="1582603"/>
              <a:ext cx="121766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(Pavir.J11513)</a:t>
              </a: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105145" y="1658735"/>
              <a:ext cx="1227548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Sevir.5G410400.1)</a:t>
              </a: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105145" y="1734867"/>
              <a:ext cx="124037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(Seita.5G404900.1)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05145" y="1810999"/>
              <a:ext cx="128063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GRMZM2G049418_T01)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05145" y="1887131"/>
              <a:ext cx="140708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Sobic.003G379500.1)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586316" y="5340851"/>
            <a:ext cx="1550503" cy="604009"/>
            <a:chOff x="105145" y="1430339"/>
            <a:chExt cx="1550503" cy="595185"/>
          </a:xfrm>
        </p:grpSpPr>
        <p:sp>
          <p:nvSpPr>
            <p:cNvPr id="195" name="TextBox 194"/>
            <p:cNvSpPr txBox="1"/>
            <p:nvPr/>
          </p:nvSpPr>
          <p:spPr>
            <a:xfrm>
              <a:off x="105145" y="1430339"/>
              <a:ext cx="155050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(Bradi2g57027.1)</a:t>
              </a: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105145" y="1506471"/>
              <a:ext cx="125319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LOC_Os01g66100.1)</a:t>
              </a: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105145" y="1582603"/>
              <a:ext cx="121766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(Pavir.J11513)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105145" y="1658735"/>
              <a:ext cx="1227548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Sevir.5G410400.1)</a:t>
              </a: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105145" y="1734867"/>
              <a:ext cx="124037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(Seita.5G404900.1)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105145" y="1810999"/>
              <a:ext cx="128063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GRMZM2G049418_T01)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105145" y="1887131"/>
              <a:ext cx="140708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Sobic.003G379500.1)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02" name="Group 201"/>
          <p:cNvGrpSpPr/>
          <p:nvPr/>
        </p:nvGrpSpPr>
        <p:grpSpPr>
          <a:xfrm>
            <a:off x="586316" y="6031124"/>
            <a:ext cx="1550503" cy="604009"/>
            <a:chOff x="105145" y="1430339"/>
            <a:chExt cx="1550503" cy="595185"/>
          </a:xfrm>
        </p:grpSpPr>
        <p:sp>
          <p:nvSpPr>
            <p:cNvPr id="203" name="TextBox 202"/>
            <p:cNvSpPr txBox="1"/>
            <p:nvPr/>
          </p:nvSpPr>
          <p:spPr>
            <a:xfrm>
              <a:off x="105145" y="1430339"/>
              <a:ext cx="155050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(Bradi2g57027.1)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105145" y="1506471"/>
              <a:ext cx="125319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LOC_Os01g66100.1)</a:t>
              </a: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105145" y="1582603"/>
              <a:ext cx="121766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(Pavir.J11513)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105145" y="1658735"/>
              <a:ext cx="1227548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Sevir.5G410400.1)</a:t>
              </a: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105145" y="1734867"/>
              <a:ext cx="124037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(Seita.5G404900.1)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105145" y="1810999"/>
              <a:ext cx="128063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GRMZM2G049418_T01)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105145" y="1887131"/>
              <a:ext cx="140708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Sobic.003G379500.1)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10" name="Group 209"/>
          <p:cNvGrpSpPr/>
          <p:nvPr/>
        </p:nvGrpSpPr>
        <p:grpSpPr>
          <a:xfrm>
            <a:off x="586316" y="6727765"/>
            <a:ext cx="1550503" cy="604009"/>
            <a:chOff x="105145" y="1430339"/>
            <a:chExt cx="1550503" cy="595185"/>
          </a:xfrm>
        </p:grpSpPr>
        <p:sp>
          <p:nvSpPr>
            <p:cNvPr id="211" name="TextBox 210"/>
            <p:cNvSpPr txBox="1"/>
            <p:nvPr/>
          </p:nvSpPr>
          <p:spPr>
            <a:xfrm>
              <a:off x="105145" y="1430339"/>
              <a:ext cx="155050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(Bradi2g57027.1)</a:t>
              </a: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105145" y="1506471"/>
              <a:ext cx="125319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LOC_Os01g66100.1)</a:t>
              </a: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105145" y="1582603"/>
              <a:ext cx="1217667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(Pavir.J11513)</a:t>
              </a: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105145" y="1658735"/>
              <a:ext cx="1227548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Sevir.5G410400.1)</a:t>
              </a: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105145" y="1734867"/>
              <a:ext cx="1240373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(Seita.5G404900.1)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105145" y="1810999"/>
              <a:ext cx="128063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GRMZM2G049418_T01)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105145" y="1887131"/>
              <a:ext cx="1407085" cy="138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Sobic.003G379500.1)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18" name="Rectangle 217"/>
          <p:cNvSpPr/>
          <p:nvPr/>
        </p:nvSpPr>
        <p:spPr>
          <a:xfrm>
            <a:off x="2980747" y="4680237"/>
            <a:ext cx="1490654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19" name="Rectangle 218"/>
          <p:cNvSpPr/>
          <p:nvPr/>
        </p:nvSpPr>
        <p:spPr>
          <a:xfrm>
            <a:off x="2107621" y="5369218"/>
            <a:ext cx="2363779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0" name="Rectangle 219"/>
          <p:cNvSpPr/>
          <p:nvPr/>
        </p:nvSpPr>
        <p:spPr>
          <a:xfrm>
            <a:off x="2107622" y="6052644"/>
            <a:ext cx="124404" cy="45719"/>
          </a:xfrm>
          <a:prstGeom prst="rect">
            <a:avLst/>
          </a:prstGeom>
          <a:solidFill>
            <a:srgbClr val="948A5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905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161127</TotalTime>
  <Words>507</Words>
  <Application>Microsoft Macintosh PowerPoint</Application>
  <PresentationFormat>Letter Paper (8.5x11 in)</PresentationFormat>
  <Paragraphs>65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 Lin</dc:creator>
  <cp:lastModifiedBy>Sue Rhee</cp:lastModifiedBy>
  <cp:revision>1273</cp:revision>
  <cp:lastPrinted>2020-01-29T19:46:17Z</cp:lastPrinted>
  <dcterms:created xsi:type="dcterms:W3CDTF">2018-04-05T21:34:21Z</dcterms:created>
  <dcterms:modified xsi:type="dcterms:W3CDTF">2020-05-07T16:36:22Z</dcterms:modified>
</cp:coreProperties>
</file>